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334" r:id="rId3"/>
    <p:sldId id="325" r:id="rId4"/>
    <p:sldId id="346" r:id="rId5"/>
    <p:sldId id="347" r:id="rId6"/>
    <p:sldId id="348" r:id="rId7"/>
    <p:sldId id="344" r:id="rId8"/>
    <p:sldId id="345" r:id="rId9"/>
    <p:sldId id="324" r:id="rId10"/>
    <p:sldId id="294" r:id="rId11"/>
    <p:sldId id="302" r:id="rId12"/>
    <p:sldId id="320" r:id="rId13"/>
    <p:sldId id="28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4B5"/>
    <a:srgbClr val="2A8ECE"/>
    <a:srgbClr val="304A89"/>
    <a:srgbClr val="864033"/>
    <a:srgbClr val="2C8FCE"/>
    <a:srgbClr val="344F59"/>
    <a:srgbClr val="FFFFFF"/>
    <a:srgbClr val="F99645"/>
    <a:srgbClr val="F98A39"/>
    <a:srgbClr val="F798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1" autoAdjust="0"/>
    <p:restoredTop sz="94613" autoAdjust="0"/>
  </p:normalViewPr>
  <p:slideViewPr>
    <p:cSldViewPr snapToGrid="0">
      <p:cViewPr varScale="1">
        <p:scale>
          <a:sx n="91" d="100"/>
          <a:sy n="91" d="100"/>
        </p:scale>
        <p:origin x="111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9B23E-DEB0-4420-BC71-D8B3CD1A85A1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3957E-673A-4113-866E-902DC5EB048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7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3957E-673A-4113-866E-902DC5EB04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99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6582" y="2136070"/>
            <a:ext cx="7772400" cy="699626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000">
                <a:solidFill>
                  <a:srgbClr val="2E74B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1312" y="3184201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Imagen 63">
            <a:extLst>
              <a:ext uri="{FF2B5EF4-FFF2-40B4-BE49-F238E27FC236}">
                <a16:creationId xmlns="" xmlns:a16="http://schemas.microsoft.com/office/drawing/2014/main" id="{9640C764-0693-4692-88CD-79560008EF3B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76695" y="602951"/>
            <a:ext cx="2525406" cy="720462"/>
          </a:xfrm>
          <a:prstGeom prst="rect">
            <a:avLst/>
          </a:prstGeom>
          <a:noFill/>
        </p:spPr>
      </p:pic>
      <p:grpSp>
        <p:nvGrpSpPr>
          <p:cNvPr id="10" name="Gruppo 9">
            <a:extLst>
              <a:ext uri="{FF2B5EF4-FFF2-40B4-BE49-F238E27FC236}">
                <a16:creationId xmlns="" xmlns:a16="http://schemas.microsoft.com/office/drawing/2014/main" id="{02C40B21-B539-4F12-961A-C154654FD5BB}"/>
              </a:ext>
            </a:extLst>
          </p:cNvPr>
          <p:cNvGrpSpPr/>
          <p:nvPr userDrawn="1"/>
        </p:nvGrpSpPr>
        <p:grpSpPr>
          <a:xfrm>
            <a:off x="1" y="6236599"/>
            <a:ext cx="9143999" cy="635256"/>
            <a:chOff x="0" y="5126182"/>
            <a:chExt cx="12192000" cy="670976"/>
          </a:xfrm>
        </p:grpSpPr>
        <p:sp>
          <p:nvSpPr>
            <p:cNvPr id="11" name="Rettangolo 10">
              <a:extLst>
                <a:ext uri="{FF2B5EF4-FFF2-40B4-BE49-F238E27FC236}">
                  <a16:creationId xmlns="" xmlns:a16="http://schemas.microsoft.com/office/drawing/2014/main" id="{6DF0E9FC-401C-4D00-B672-23319FEF56CC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rgbClr val="87CDD1"/>
                </a:solidFill>
              </a:endParaRPr>
            </a:p>
          </p:txBody>
        </p:sp>
        <p:pic>
          <p:nvPicPr>
            <p:cNvPr id="12" name="Immagine 11">
              <a:extLst>
                <a:ext uri="{FF2B5EF4-FFF2-40B4-BE49-F238E27FC236}">
                  <a16:creationId xmlns="" xmlns:a16="http://schemas.microsoft.com/office/drawing/2014/main" id="{D106D06E-DDDC-4659-ABF3-6D91D3E5A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3" name="Rettangolo 12">
              <a:extLst>
                <a:ext uri="{FF2B5EF4-FFF2-40B4-BE49-F238E27FC236}">
                  <a16:creationId xmlns="" xmlns:a16="http://schemas.microsoft.com/office/drawing/2014/main" id="{36CC2890-2385-4EE6-BA34-9FF031F07B14}"/>
                </a:ext>
              </a:extLst>
            </p:cNvPr>
            <p:cNvSpPr/>
            <p:nvPr/>
          </p:nvSpPr>
          <p:spPr>
            <a:xfrm>
              <a:off x="1884219" y="5126182"/>
              <a:ext cx="10307781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4" name="CasellaDiTesto 13">
              <a:extLst>
                <a:ext uri="{FF2B5EF4-FFF2-40B4-BE49-F238E27FC236}">
                  <a16:creationId xmlns="" xmlns:a16="http://schemas.microsoft.com/office/drawing/2014/main" id="{06BE790D-D487-4934-961F-0F4A02FF4DBE}"/>
                </a:ext>
              </a:extLst>
            </p:cNvPr>
            <p:cNvSpPr txBox="1"/>
            <p:nvPr/>
          </p:nvSpPr>
          <p:spPr>
            <a:xfrm>
              <a:off x="1927239" y="5201603"/>
              <a:ext cx="10264760" cy="520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4EB48FB0-2033-4B3F-99A1-2F7E07CD3E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5" b="8936"/>
          <a:stretch/>
        </p:blipFill>
        <p:spPr>
          <a:xfrm>
            <a:off x="241900" y="139393"/>
            <a:ext cx="1818825" cy="1709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90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8749"/>
            <a:ext cx="7886700" cy="5409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E74B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81150"/>
            <a:ext cx="7886700" cy="56415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5793" y="6614616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628650" y="702148"/>
            <a:ext cx="7886700" cy="0"/>
          </a:xfrm>
          <a:prstGeom prst="line">
            <a:avLst/>
          </a:prstGeom>
          <a:ln w="28575">
            <a:solidFill>
              <a:srgbClr val="2E74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="" xmlns:a16="http://schemas.microsoft.com/office/drawing/2014/main" id="{21D46DD2-AB32-4FC0-B24C-6DE6102BB473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9" name="Rettangolo 8">
              <a:extLst>
                <a:ext uri="{FF2B5EF4-FFF2-40B4-BE49-F238E27FC236}">
                  <a16:creationId xmlns="" xmlns:a16="http://schemas.microsoft.com/office/drawing/2014/main" id="{EB989505-A38D-465C-9787-FD2E06AB96BE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rgbClr val="87CDD1"/>
                </a:solidFill>
              </a:endParaRPr>
            </a:p>
          </p:txBody>
        </p:sp>
        <p:pic>
          <p:nvPicPr>
            <p:cNvPr id="10" name="Immagine 9">
              <a:extLst>
                <a:ext uri="{FF2B5EF4-FFF2-40B4-BE49-F238E27FC236}">
                  <a16:creationId xmlns="" xmlns:a16="http://schemas.microsoft.com/office/drawing/2014/main" id="{CA87E740-4759-49BC-AFFC-111A262D15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1" name="Rettangolo 10">
              <a:extLst>
                <a:ext uri="{FF2B5EF4-FFF2-40B4-BE49-F238E27FC236}">
                  <a16:creationId xmlns="" xmlns:a16="http://schemas.microsoft.com/office/drawing/2014/main" id="{9B6C6BB8-11E9-4237-BBB1-74E8EDF69250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2" name="CasellaDiTesto 11">
              <a:extLst>
                <a:ext uri="{FF2B5EF4-FFF2-40B4-BE49-F238E27FC236}">
                  <a16:creationId xmlns="" xmlns:a16="http://schemas.microsoft.com/office/drawing/2014/main" id="{A8FE9357-9FAC-4BA8-AD06-F61E740EF8EB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635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>
                <a:solidFill>
                  <a:srgbClr val="2E74B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83651"/>
            <a:ext cx="1266826" cy="24383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66473"/>
            <a:ext cx="3086100" cy="2438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3829" y="6614160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‹N›</a:t>
            </a:fld>
            <a:endParaRPr lang="en-US" dirty="0"/>
          </a:p>
        </p:txBody>
      </p:sp>
      <p:grpSp>
        <p:nvGrpSpPr>
          <p:cNvPr id="17" name="Gruppo 16">
            <a:extLst>
              <a:ext uri="{FF2B5EF4-FFF2-40B4-BE49-F238E27FC236}">
                <a16:creationId xmlns="" xmlns:a16="http://schemas.microsoft.com/office/drawing/2014/main" id="{6CA81CF2-B7CD-4ED7-9B9F-3BCC1910A869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18" name="Rettangolo 17">
              <a:extLst>
                <a:ext uri="{FF2B5EF4-FFF2-40B4-BE49-F238E27FC236}">
                  <a16:creationId xmlns="" xmlns:a16="http://schemas.microsoft.com/office/drawing/2014/main" id="{D93949EF-7AE7-4E65-AF3F-CD5ADF8F5515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rgbClr val="87CDD1"/>
                </a:solidFill>
              </a:endParaRPr>
            </a:p>
          </p:txBody>
        </p:sp>
        <p:pic>
          <p:nvPicPr>
            <p:cNvPr id="19" name="Immagine 18">
              <a:extLst>
                <a:ext uri="{FF2B5EF4-FFF2-40B4-BE49-F238E27FC236}">
                  <a16:creationId xmlns="" xmlns:a16="http://schemas.microsoft.com/office/drawing/2014/main" id="{27FCC7BF-54AF-4798-A62E-C0F586B3BA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20" name="Rettangolo 19">
              <a:extLst>
                <a:ext uri="{FF2B5EF4-FFF2-40B4-BE49-F238E27FC236}">
                  <a16:creationId xmlns="" xmlns:a16="http://schemas.microsoft.com/office/drawing/2014/main" id="{55EBD42A-B62B-4763-8CF8-A29870C61F06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="" xmlns:a16="http://schemas.microsoft.com/office/drawing/2014/main" id="{4B2581C8-E50F-4DC4-B7F1-39A5A4DDF722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581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3829" y="6614160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‹N›</a:t>
            </a:fld>
            <a:endParaRPr lang="en-US" dirty="0"/>
          </a:p>
        </p:txBody>
      </p:sp>
      <p:grpSp>
        <p:nvGrpSpPr>
          <p:cNvPr id="14" name="Gruppo 13">
            <a:extLst>
              <a:ext uri="{FF2B5EF4-FFF2-40B4-BE49-F238E27FC236}">
                <a16:creationId xmlns="" xmlns:a16="http://schemas.microsoft.com/office/drawing/2014/main" id="{7D6CA9C0-C26E-4AA0-9CFE-E3E66B516B81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15" name="Rettangolo 14">
              <a:extLst>
                <a:ext uri="{FF2B5EF4-FFF2-40B4-BE49-F238E27FC236}">
                  <a16:creationId xmlns="" xmlns:a16="http://schemas.microsoft.com/office/drawing/2014/main" id="{A6AAFBF5-10B0-4415-8947-B9C726B17F2A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rgbClr val="87CDD1"/>
                </a:solidFill>
              </a:endParaRPr>
            </a:p>
          </p:txBody>
        </p:sp>
        <p:pic>
          <p:nvPicPr>
            <p:cNvPr id="16" name="Immagine 15">
              <a:extLst>
                <a:ext uri="{FF2B5EF4-FFF2-40B4-BE49-F238E27FC236}">
                  <a16:creationId xmlns="" xmlns:a16="http://schemas.microsoft.com/office/drawing/2014/main" id="{0B47C1E8-81ED-4CAD-8B2D-AE119A273C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7" name="Rettangolo 16">
              <a:extLst>
                <a:ext uri="{FF2B5EF4-FFF2-40B4-BE49-F238E27FC236}">
                  <a16:creationId xmlns="" xmlns:a16="http://schemas.microsoft.com/office/drawing/2014/main" id="{53C32AD3-63DB-4347-A884-DD5358849423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8" name="CasellaDiTesto 17">
              <a:extLst>
                <a:ext uri="{FF2B5EF4-FFF2-40B4-BE49-F238E27FC236}">
                  <a16:creationId xmlns="" xmlns:a16="http://schemas.microsoft.com/office/drawing/2014/main" id="{4F4EC232-2EA9-4F6A-AFC7-84AED1593B84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715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3829" y="6614160"/>
            <a:ext cx="2057400" cy="231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55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accent6">
              <a:lumMod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just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6.jpeg"/><Relationship Id="rId18" Type="http://schemas.openxmlformats.org/officeDocument/2006/relationships/image" Target="../media/image21.png"/><Relationship Id="rId26" Type="http://schemas.openxmlformats.org/officeDocument/2006/relationships/image" Target="../media/image29.jpeg"/><Relationship Id="rId3" Type="http://schemas.openxmlformats.org/officeDocument/2006/relationships/image" Target="../media/image7.png"/><Relationship Id="rId21" Type="http://schemas.openxmlformats.org/officeDocument/2006/relationships/image" Target="../media/image24.png"/><Relationship Id="rId7" Type="http://schemas.openxmlformats.org/officeDocument/2006/relationships/image" Target="../media/image11.png"/><Relationship Id="rId12" Type="http://schemas.openxmlformats.org/officeDocument/2006/relationships/image" Target="../media/image15.tiff"/><Relationship Id="rId17" Type="http://schemas.openxmlformats.org/officeDocument/2006/relationships/image" Target="../media/image20.jpeg"/><Relationship Id="rId25" Type="http://schemas.openxmlformats.org/officeDocument/2006/relationships/image" Target="../media/image28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jpeg"/><Relationship Id="rId29" Type="http://schemas.openxmlformats.org/officeDocument/2006/relationships/image" Target="../media/image3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jpeg"/><Relationship Id="rId11" Type="http://schemas.openxmlformats.org/officeDocument/2006/relationships/image" Target="../media/image14.jpeg"/><Relationship Id="rId24" Type="http://schemas.openxmlformats.org/officeDocument/2006/relationships/image" Target="../media/image27.png"/><Relationship Id="rId32" Type="http://schemas.openxmlformats.org/officeDocument/2006/relationships/image" Target="../media/image35.png"/><Relationship Id="rId5" Type="http://schemas.openxmlformats.org/officeDocument/2006/relationships/image" Target="../media/image9.png"/><Relationship Id="rId15" Type="http://schemas.openxmlformats.org/officeDocument/2006/relationships/image" Target="../media/image18.jpeg"/><Relationship Id="rId23" Type="http://schemas.openxmlformats.org/officeDocument/2006/relationships/image" Target="../media/image26.jpeg"/><Relationship Id="rId28" Type="http://schemas.openxmlformats.org/officeDocument/2006/relationships/image" Target="../media/image31.png"/><Relationship Id="rId10" Type="http://schemas.openxmlformats.org/officeDocument/2006/relationships/image" Target="../media/image13.png"/><Relationship Id="rId19" Type="http://schemas.openxmlformats.org/officeDocument/2006/relationships/image" Target="../media/image22.jpeg"/><Relationship Id="rId31" Type="http://schemas.openxmlformats.org/officeDocument/2006/relationships/image" Target="../media/image34.png"/><Relationship Id="rId4" Type="http://schemas.openxmlformats.org/officeDocument/2006/relationships/image" Target="../media/image8.png"/><Relationship Id="rId9" Type="http://schemas.openxmlformats.org/officeDocument/2006/relationships/image" Target="../media/image12.jpeg"/><Relationship Id="rId14" Type="http://schemas.openxmlformats.org/officeDocument/2006/relationships/image" Target="../media/image17.jpeg"/><Relationship Id="rId22" Type="http://schemas.openxmlformats.org/officeDocument/2006/relationships/image" Target="../media/image25.jpeg"/><Relationship Id="rId27" Type="http://schemas.openxmlformats.org/officeDocument/2006/relationships/image" Target="../media/image30.jpeg"/><Relationship Id="rId30" Type="http://schemas.openxmlformats.org/officeDocument/2006/relationships/image" Target="../media/image3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6.jpeg"/><Relationship Id="rId18" Type="http://schemas.openxmlformats.org/officeDocument/2006/relationships/image" Target="../media/image21.png"/><Relationship Id="rId26" Type="http://schemas.openxmlformats.org/officeDocument/2006/relationships/image" Target="../media/image29.jpeg"/><Relationship Id="rId3" Type="http://schemas.openxmlformats.org/officeDocument/2006/relationships/image" Target="../media/image7.png"/><Relationship Id="rId21" Type="http://schemas.openxmlformats.org/officeDocument/2006/relationships/image" Target="../media/image24.png"/><Relationship Id="rId7" Type="http://schemas.openxmlformats.org/officeDocument/2006/relationships/image" Target="../media/image11.png"/><Relationship Id="rId12" Type="http://schemas.openxmlformats.org/officeDocument/2006/relationships/image" Target="../media/image15.tiff"/><Relationship Id="rId17" Type="http://schemas.openxmlformats.org/officeDocument/2006/relationships/image" Target="../media/image20.jpeg"/><Relationship Id="rId25" Type="http://schemas.openxmlformats.org/officeDocument/2006/relationships/image" Target="../media/image28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jpeg"/><Relationship Id="rId29" Type="http://schemas.openxmlformats.org/officeDocument/2006/relationships/image" Target="../media/image3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jpeg"/><Relationship Id="rId11" Type="http://schemas.openxmlformats.org/officeDocument/2006/relationships/image" Target="../media/image14.jpeg"/><Relationship Id="rId24" Type="http://schemas.openxmlformats.org/officeDocument/2006/relationships/image" Target="../media/image27.png"/><Relationship Id="rId32" Type="http://schemas.openxmlformats.org/officeDocument/2006/relationships/image" Target="../media/image35.png"/><Relationship Id="rId5" Type="http://schemas.openxmlformats.org/officeDocument/2006/relationships/image" Target="../media/image9.png"/><Relationship Id="rId15" Type="http://schemas.openxmlformats.org/officeDocument/2006/relationships/image" Target="../media/image18.jpeg"/><Relationship Id="rId23" Type="http://schemas.openxmlformats.org/officeDocument/2006/relationships/image" Target="../media/image26.jpeg"/><Relationship Id="rId28" Type="http://schemas.openxmlformats.org/officeDocument/2006/relationships/image" Target="../media/image31.png"/><Relationship Id="rId10" Type="http://schemas.openxmlformats.org/officeDocument/2006/relationships/image" Target="../media/image13.png"/><Relationship Id="rId19" Type="http://schemas.openxmlformats.org/officeDocument/2006/relationships/image" Target="../media/image22.jpeg"/><Relationship Id="rId31" Type="http://schemas.openxmlformats.org/officeDocument/2006/relationships/image" Target="../media/image34.png"/><Relationship Id="rId4" Type="http://schemas.openxmlformats.org/officeDocument/2006/relationships/image" Target="../media/image8.png"/><Relationship Id="rId9" Type="http://schemas.openxmlformats.org/officeDocument/2006/relationships/image" Target="../media/image12.jpeg"/><Relationship Id="rId14" Type="http://schemas.openxmlformats.org/officeDocument/2006/relationships/image" Target="../media/image17.jpeg"/><Relationship Id="rId22" Type="http://schemas.openxmlformats.org/officeDocument/2006/relationships/image" Target="../media/image25.jpeg"/><Relationship Id="rId27" Type="http://schemas.openxmlformats.org/officeDocument/2006/relationships/image" Target="../media/image30.jpeg"/><Relationship Id="rId30" Type="http://schemas.openxmlformats.org/officeDocument/2006/relationships/image" Target="../media/image3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31649" y="2518199"/>
            <a:ext cx="8680704" cy="1268522"/>
          </a:xfrm>
        </p:spPr>
        <p:txBody>
          <a:bodyPr anchor="ctr" anchorCtr="0">
            <a:noAutofit/>
          </a:bodyPr>
          <a:lstStyle/>
          <a:p>
            <a:r>
              <a:rPr lang="en-US" dirty="0"/>
              <a:t>FIELDS early project results</a:t>
            </a:r>
          </a:p>
        </p:txBody>
      </p:sp>
      <p:sp>
        <p:nvSpPr>
          <p:cNvPr id="4" name="Υπότιτλος 3"/>
          <p:cNvSpPr>
            <a:spLocks noGrp="1"/>
          </p:cNvSpPr>
          <p:nvPr>
            <p:ph type="subTitle" idx="1"/>
          </p:nvPr>
        </p:nvSpPr>
        <p:spPr>
          <a:xfrm>
            <a:off x="1064342" y="3881033"/>
            <a:ext cx="6858000" cy="1283993"/>
          </a:xfrm>
        </p:spPr>
        <p:txBody>
          <a:bodyPr>
            <a:normAutofit/>
          </a:bodyPr>
          <a:lstStyle/>
          <a:p>
            <a:r>
              <a:rPr lang="en-US" sz="2000" dirty="0"/>
              <a:t>Remigio Berruto, Coordinator</a:t>
            </a:r>
          </a:p>
          <a:p>
            <a:r>
              <a:rPr lang="en-US" sz="2000" dirty="0" err="1"/>
              <a:t>Patrizia</a:t>
            </a:r>
            <a:r>
              <a:rPr lang="en-US" sz="2000" dirty="0"/>
              <a:t> </a:t>
            </a:r>
            <a:r>
              <a:rPr lang="en-US" sz="2000" dirty="0" err="1"/>
              <a:t>Busato</a:t>
            </a:r>
            <a:r>
              <a:rPr lang="en-US" sz="2000" dirty="0"/>
              <a:t>, former Coordinator</a:t>
            </a:r>
          </a:p>
          <a:p>
            <a:r>
              <a:rPr lang="en-US" sz="2000" dirty="0"/>
              <a:t>Francesca Sanna, Project Manager</a:t>
            </a:r>
          </a:p>
          <a:p>
            <a:endParaRPr lang="en-US" sz="2000" dirty="0"/>
          </a:p>
        </p:txBody>
      </p:sp>
      <p:sp>
        <p:nvSpPr>
          <p:cNvPr id="6" name="Υπότιτλος 2"/>
          <p:cNvSpPr txBox="1">
            <a:spLocks/>
          </p:cNvSpPr>
          <p:nvPr/>
        </p:nvSpPr>
        <p:spPr>
          <a:xfrm>
            <a:off x="1143000" y="3397844"/>
            <a:ext cx="6858000" cy="966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sp>
        <p:nvSpPr>
          <p:cNvPr id="7" name="Υπότιτλος 2"/>
          <p:cNvSpPr txBox="1">
            <a:spLocks/>
          </p:cNvSpPr>
          <p:nvPr/>
        </p:nvSpPr>
        <p:spPr>
          <a:xfrm>
            <a:off x="1143000" y="5459591"/>
            <a:ext cx="6858000" cy="755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4</a:t>
            </a:r>
            <a:r>
              <a:rPr lang="en-US" sz="1800" b="1" baseline="30000" dirty="0"/>
              <a:t>th</a:t>
            </a:r>
            <a:r>
              <a:rPr lang="en-US" sz="1800" b="1" dirty="0"/>
              <a:t> Virtual Project Monitoring Meeting</a:t>
            </a:r>
          </a:p>
          <a:p>
            <a:r>
              <a:rPr lang="en-US" sz="1800" dirty="0"/>
              <a:t>17 March 2021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583994EE-9A29-4A28-82BC-15B80EFFE759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2144" b="-69837"/>
          <a:stretch/>
        </p:blipFill>
        <p:spPr bwMode="auto">
          <a:xfrm>
            <a:off x="231649" y="184728"/>
            <a:ext cx="2093972" cy="1736436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10" name="Immagine 9">
            <a:extLst>
              <a:ext uri="{FF2B5EF4-FFF2-40B4-BE49-F238E27FC236}">
                <a16:creationId xmlns="" xmlns:a16="http://schemas.microsoft.com/office/drawing/2014/main" id="{531A505D-0D92-489A-A26F-57D2DFB78D9A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4" b="10777"/>
          <a:stretch/>
        </p:blipFill>
        <p:spPr bwMode="auto">
          <a:xfrm>
            <a:off x="3525015" y="469360"/>
            <a:ext cx="2093970" cy="1978836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0093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B534ABC-D9CB-42F7-ADDF-A0161AF15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Agenda - Project </a:t>
            </a:r>
            <a:r>
              <a:rPr lang="it-IT" dirty="0" err="1"/>
              <a:t>results</a:t>
            </a:r>
            <a:r>
              <a:rPr lang="it-IT" dirty="0"/>
              <a:t> &amp; Future activities</a:t>
            </a:r>
            <a:br>
              <a:rPr lang="it-IT" dirty="0"/>
            </a:br>
            <a:endParaRPr lang="en-GB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7833F8D3-5C17-47A4-AF94-F0128AB37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Tabella 4">
            <a:extLst>
              <a:ext uri="{FF2B5EF4-FFF2-40B4-BE49-F238E27FC236}">
                <a16:creationId xmlns="" xmlns:a16="http://schemas.microsoft.com/office/drawing/2014/main" id="{ACC9BAE2-C195-4966-ACB5-F70AA50851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812992"/>
              </p:ext>
            </p:extLst>
          </p:nvPr>
        </p:nvGraphicFramePr>
        <p:xfrm>
          <a:off x="628650" y="789709"/>
          <a:ext cx="7886701" cy="54935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5493">
                  <a:extLst>
                    <a:ext uri="{9D8B030D-6E8A-4147-A177-3AD203B41FA5}">
                      <a16:colId xmlns="" xmlns:a16="http://schemas.microsoft.com/office/drawing/2014/main" val="1899045525"/>
                    </a:ext>
                  </a:extLst>
                </a:gridCol>
                <a:gridCol w="4862693">
                  <a:extLst>
                    <a:ext uri="{9D8B030D-6E8A-4147-A177-3AD203B41FA5}">
                      <a16:colId xmlns="" xmlns:a16="http://schemas.microsoft.com/office/drawing/2014/main" val="697050307"/>
                    </a:ext>
                  </a:extLst>
                </a:gridCol>
                <a:gridCol w="2308515">
                  <a:extLst>
                    <a:ext uri="{9D8B030D-6E8A-4147-A177-3AD203B41FA5}">
                      <a16:colId xmlns="" xmlns:a16="http://schemas.microsoft.com/office/drawing/2014/main" val="2584083674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AGENDA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Contributors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extLst>
                  <a:ext uri="{0D108BD9-81ED-4DB2-BD59-A6C34878D82A}">
                    <a16:rowId xmlns="" xmlns:a16="http://schemas.microsoft.com/office/drawing/2014/main" val="3874085456"/>
                  </a:ext>
                </a:extLst>
              </a:tr>
              <a:tr h="5604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9:30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176213" algn="l"/>
                        </a:tabLst>
                      </a:pPr>
                      <a:r>
                        <a:rPr lang="en-GB" sz="1200" b="1" dirty="0">
                          <a:effectLst/>
                          <a:latin typeface="+mn-lt"/>
                        </a:rPr>
                        <a:t>Welcome 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176213" algn="l"/>
                        </a:tabLs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Remigio Berruto, Fields Coordinator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176213" algn="l"/>
                        </a:tabLst>
                      </a:pPr>
                      <a:r>
                        <a:rPr lang="en-GB" sz="1200" dirty="0" err="1">
                          <a:effectLst/>
                          <a:latin typeface="+mn-lt"/>
                        </a:rPr>
                        <a:t>Urška</a:t>
                      </a:r>
                      <a:r>
                        <a:rPr lang="en-GB" sz="1200" dirty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>
                          <a:effectLst/>
                          <a:latin typeface="+mn-lt"/>
                        </a:rPr>
                        <a:t>Primec</a:t>
                      </a:r>
                      <a:r>
                        <a:rPr lang="en-GB" sz="1200" dirty="0">
                          <a:effectLst/>
                          <a:latin typeface="+mn-lt"/>
                        </a:rPr>
                        <a:t>, Project officer – EACEA </a:t>
                      </a:r>
                      <a:endParaRPr lang="en-GB" sz="12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Remigio Berruto/ </a:t>
                      </a:r>
                      <a:r>
                        <a:rPr lang="en-GB" sz="1200" dirty="0" err="1">
                          <a:effectLst/>
                          <a:latin typeface="+mn-lt"/>
                        </a:rPr>
                        <a:t>Patrizia</a:t>
                      </a:r>
                      <a:r>
                        <a:rPr lang="en-GB" sz="1200" dirty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>
                          <a:effectLst/>
                          <a:latin typeface="+mn-lt"/>
                        </a:rPr>
                        <a:t>Busato</a:t>
                      </a:r>
                      <a:r>
                        <a:rPr lang="en-GB" sz="1200" dirty="0">
                          <a:effectLst/>
                          <a:latin typeface="+mn-lt"/>
                        </a:rPr>
                        <a:t> (UNITO) </a:t>
                      </a:r>
                    </a:p>
                  </a:txBody>
                  <a:tcPr marL="50302" marR="50302" marT="0" marB="0" anchor="ctr"/>
                </a:tc>
                <a:extLst>
                  <a:ext uri="{0D108BD9-81ED-4DB2-BD59-A6C34878D82A}">
                    <a16:rowId xmlns="" xmlns:a16="http://schemas.microsoft.com/office/drawing/2014/main" val="144390605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9:40</a:t>
                      </a:r>
                      <a:endParaRPr lang="it-IT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32765" indent="-532765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Pact for skills: communication with European Commission </a:t>
                      </a:r>
                      <a:endParaRPr lang="it-IT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32765" indent="-532765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Remigio Berruto / Daniele Rossi</a:t>
                      </a:r>
                      <a:endParaRPr lang="it-IT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091199206"/>
                  </a:ext>
                </a:extLst>
              </a:tr>
              <a:tr h="18619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9:50</a:t>
                      </a:r>
                      <a:endParaRPr lang="it-IT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</a:rPr>
                        <a:t>WP1 - </a:t>
                      </a:r>
                      <a:r>
                        <a:rPr lang="en-US" sz="1200" b="1" dirty="0">
                          <a:effectLst/>
                          <a:latin typeface="+mn-lt"/>
                        </a:rPr>
                        <a:t>Skills needs identification </a:t>
                      </a:r>
                      <a:r>
                        <a:rPr lang="en-GB" sz="1200" b="1" dirty="0">
                          <a:effectLst/>
                          <a:latin typeface="+mn-lt"/>
                        </a:rPr>
                        <a:t>(ISEKI)</a:t>
                      </a:r>
                    </a:p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i="1" dirty="0">
                          <a:effectLst/>
                          <a:latin typeface="+mn-lt"/>
                        </a:rPr>
                        <a:t>Task 1.1: State of the Art (UNITO), M1-M6</a:t>
                      </a:r>
                    </a:p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i="1" dirty="0">
                          <a:effectLst/>
                          <a:latin typeface="+mn-lt"/>
                        </a:rPr>
                        <a:t>Task 1.2: Stakeholders strategic mapping (LLL-P), M1- M6</a:t>
                      </a:r>
                      <a:br>
                        <a:rPr lang="en-GB" sz="1200" i="1" dirty="0">
                          <a:effectLst/>
                          <a:latin typeface="+mn-lt"/>
                        </a:rPr>
                      </a:br>
                      <a:endParaRPr lang="en-GB" sz="1200" i="1" dirty="0">
                        <a:effectLst/>
                        <a:latin typeface="+mn-lt"/>
                      </a:endParaRPr>
                    </a:p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i="1" dirty="0">
                          <a:effectLst/>
                          <a:latin typeface="+mn-lt"/>
                        </a:rPr>
                        <a:t>Task 1.3: Country and EU focus groups (ISEKI), M2-M9</a:t>
                      </a:r>
                    </a:p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i="1" dirty="0">
                          <a:effectLst/>
                          <a:latin typeface="+mn-lt"/>
                        </a:rPr>
                        <a:t>Task 1.4: Bottom-up surveys (ICOS), M9-M12</a:t>
                      </a:r>
                    </a:p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i="1" dirty="0">
                          <a:effectLst/>
                          <a:latin typeface="+mn-lt"/>
                        </a:rPr>
                        <a:t>Task 1.5: Future trends analysis (WUR), M8-M15</a:t>
                      </a:r>
                      <a:endParaRPr lang="en-GB" sz="12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Luis Mayor </a:t>
                      </a:r>
                      <a:endParaRPr lang="en-GB" sz="1200" dirty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it-IT" sz="1200" i="1" dirty="0">
                          <a:effectLst/>
                          <a:latin typeface="+mn-lt"/>
                        </a:rPr>
                        <a:t>Francesca Sanna (UNITO)</a:t>
                      </a:r>
                      <a:endParaRPr lang="en-GB" sz="1200" i="1" dirty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t-BR" sz="1200" i="1" dirty="0">
                          <a:effectLst/>
                          <a:latin typeface="+mn-lt"/>
                        </a:rPr>
                        <a:t>Maria Joao Proença (EfVET)/</a:t>
                      </a:r>
                      <a:br>
                        <a:rPr lang="pt-BR" sz="1200" i="1" dirty="0">
                          <a:effectLst/>
                          <a:latin typeface="+mn-lt"/>
                        </a:rPr>
                      </a:br>
                      <a:r>
                        <a:rPr lang="pt-BR" sz="1200" i="1" dirty="0">
                          <a:effectLst/>
                          <a:latin typeface="+mn-lt"/>
                        </a:rPr>
                        <a:t>Pauline Boivin (LLL.P)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i="1" dirty="0">
                          <a:effectLst/>
                          <a:latin typeface="+mn-lt"/>
                        </a:rPr>
                        <a:t>Luis Mayor (ISEKI)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i="1" dirty="0">
                          <a:effectLst/>
                          <a:latin typeface="+mn-lt"/>
                        </a:rPr>
                        <a:t>Billy Goodburn (ICOS)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i="1" dirty="0">
                          <a:effectLst/>
                          <a:latin typeface="+mn-lt"/>
                        </a:rPr>
                        <a:t>Jacques </a:t>
                      </a:r>
                      <a:r>
                        <a:rPr lang="en-GB" sz="1200" i="1" dirty="0" err="1">
                          <a:effectLst/>
                          <a:latin typeface="+mn-lt"/>
                        </a:rPr>
                        <a:t>Trienekens</a:t>
                      </a:r>
                      <a:r>
                        <a:rPr lang="en-GB" sz="1200" i="1" dirty="0">
                          <a:effectLst/>
                          <a:latin typeface="+mn-lt"/>
                        </a:rPr>
                        <a:t> (WUR</a:t>
                      </a:r>
                      <a:r>
                        <a:rPr lang="en-GB" sz="1200" dirty="0">
                          <a:effectLst/>
                          <a:latin typeface="+mn-lt"/>
                        </a:rPr>
                        <a:t>)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extLst>
                  <a:ext uri="{0D108BD9-81ED-4DB2-BD59-A6C34878D82A}">
                    <a16:rowId xmlns="" xmlns:a16="http://schemas.microsoft.com/office/drawing/2014/main" val="137008573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10:40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</a:rPr>
                        <a:t>WP1 – Q/A</a:t>
                      </a:r>
                      <a:endParaRPr lang="en-GB" sz="12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extLst>
                  <a:ext uri="{0D108BD9-81ED-4DB2-BD59-A6C34878D82A}">
                    <a16:rowId xmlns="" xmlns:a16="http://schemas.microsoft.com/office/drawing/2014/main" val="2910777613"/>
                  </a:ext>
                </a:extLst>
              </a:tr>
              <a:tr h="3475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10:50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tc>
                  <a:txBody>
                    <a:bodyPr/>
                    <a:lstStyle/>
                    <a:p>
                      <a:pPr marL="532765" indent="-53276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i="1" dirty="0">
                          <a:effectLst/>
                          <a:latin typeface="+mn-lt"/>
                        </a:rPr>
                        <a:t>Virtual Coffee break</a:t>
                      </a:r>
                      <a:endParaRPr lang="en-GB" sz="1200" b="1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</a:rPr>
                        <a:t> 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extLst>
                  <a:ext uri="{0D108BD9-81ED-4DB2-BD59-A6C34878D82A}">
                    <a16:rowId xmlns="" xmlns:a16="http://schemas.microsoft.com/office/drawing/2014/main" val="1559658984"/>
                  </a:ext>
                </a:extLst>
              </a:tr>
              <a:tr h="3475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11:00</a:t>
                      </a:r>
                      <a:endParaRPr lang="it-IT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WP2 –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Priorities and strategy design (CONFAGRI)</a:t>
                      </a:r>
                      <a:endParaRPr lang="it-IT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Task 2.1: Analysis of skill gaps and new profiles creation (AC3A), M12-M15</a:t>
                      </a:r>
                      <a:endParaRPr lang="it-IT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Task 2.2: Profiles prioritization (</a:t>
                      </a:r>
                      <a:r>
                        <a:rPr lang="en-GB" sz="12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Confagri</a:t>
                      </a: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PT), M14-M18 </a:t>
                      </a:r>
                      <a:endParaRPr lang="it-IT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Task 2.3: European strategy formulation (WUR), M12-M48</a:t>
                      </a:r>
                      <a:endParaRPr lang="it-IT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it-IT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Daniel Rossi/Camilla </a:t>
                      </a:r>
                      <a:r>
                        <a:rPr lang="it-IT" sz="12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Tomao</a:t>
                      </a:r>
                      <a:r>
                        <a:rPr lang="it-IT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Alexandre</a:t>
                      </a:r>
                      <a:r>
                        <a:rPr lang="it-IT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Morin/</a:t>
                      </a:r>
                      <a:br>
                        <a:rPr lang="de-DE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de-DE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Alexandre </a:t>
                      </a:r>
                      <a:r>
                        <a:rPr lang="de-DE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Desbourdes</a:t>
                      </a:r>
                      <a:r>
                        <a:rPr lang="de-DE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(AC3A)</a:t>
                      </a:r>
                      <a:endParaRPr lang="it-IT" sz="12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de-DE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Domingo </a:t>
                      </a:r>
                      <a:r>
                        <a:rPr lang="de-DE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Godinho</a:t>
                      </a:r>
                      <a:r>
                        <a:rPr lang="de-DE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de-DE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ConfagriPT</a:t>
                      </a:r>
                      <a:r>
                        <a:rPr lang="de-DE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it-IT" sz="12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de-DE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Jacques </a:t>
                      </a:r>
                      <a:r>
                        <a:rPr lang="de-DE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Trienekens</a:t>
                      </a:r>
                      <a:r>
                        <a:rPr lang="de-DE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(WUR)</a:t>
                      </a:r>
                      <a:endParaRPr lang="it-IT" sz="12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96735348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11:30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tc>
                  <a:txBody>
                    <a:bodyPr/>
                    <a:lstStyle/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</a:rPr>
                        <a:t>WP2 – Q/A</a:t>
                      </a:r>
                      <a:endParaRPr lang="en-GB" sz="12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extLst>
                  <a:ext uri="{0D108BD9-81ED-4DB2-BD59-A6C34878D82A}">
                    <a16:rowId xmlns="" xmlns:a16="http://schemas.microsoft.com/office/drawing/2014/main" val="4266159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913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F92FEBA-03B7-42B8-9364-E18738B38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Agenda - Project </a:t>
            </a:r>
            <a:r>
              <a:rPr lang="it-IT" dirty="0" err="1"/>
              <a:t>results</a:t>
            </a:r>
            <a:r>
              <a:rPr lang="it-IT" dirty="0"/>
              <a:t> &amp; Future activities</a:t>
            </a:r>
            <a:endParaRPr lang="en-GB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D391406B-537D-42FC-B050-0165157CC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6" name="Tabella 5">
            <a:extLst>
              <a:ext uri="{FF2B5EF4-FFF2-40B4-BE49-F238E27FC236}">
                <a16:creationId xmlns="" xmlns:a16="http://schemas.microsoft.com/office/drawing/2014/main" id="{D9AE9A6E-CA90-41D6-A31D-1117C76361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374874"/>
              </p:ext>
            </p:extLst>
          </p:nvPr>
        </p:nvGraphicFramePr>
        <p:xfrm>
          <a:off x="628650" y="743529"/>
          <a:ext cx="7886700" cy="55436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0623">
                  <a:extLst>
                    <a:ext uri="{9D8B030D-6E8A-4147-A177-3AD203B41FA5}">
                      <a16:colId xmlns="" xmlns:a16="http://schemas.microsoft.com/office/drawing/2014/main" val="2478986015"/>
                    </a:ext>
                  </a:extLst>
                </a:gridCol>
                <a:gridCol w="4867563">
                  <a:extLst>
                    <a:ext uri="{9D8B030D-6E8A-4147-A177-3AD203B41FA5}">
                      <a16:colId xmlns="" xmlns:a16="http://schemas.microsoft.com/office/drawing/2014/main" val="60353338"/>
                    </a:ext>
                  </a:extLst>
                </a:gridCol>
                <a:gridCol w="2308514">
                  <a:extLst>
                    <a:ext uri="{9D8B030D-6E8A-4147-A177-3AD203B41FA5}">
                      <a16:colId xmlns="" xmlns:a16="http://schemas.microsoft.com/office/drawing/2014/main" val="2008158729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7" marR="42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AGENDA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7" marR="42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Contributors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7" marR="42957" marT="0" marB="0" anchor="ctr"/>
                </a:tc>
                <a:extLst>
                  <a:ext uri="{0D108BD9-81ED-4DB2-BD59-A6C34878D82A}">
                    <a16:rowId xmlns="" xmlns:a16="http://schemas.microsoft.com/office/drawing/2014/main" val="2602832763"/>
                  </a:ext>
                </a:extLst>
              </a:tr>
              <a:tr h="5821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11:50</a:t>
                      </a:r>
                      <a:endParaRPr lang="it-IT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</a:rPr>
                        <a:t>WP3 - </a:t>
                      </a:r>
                      <a:r>
                        <a:rPr lang="en-US" sz="1200" b="1" dirty="0">
                          <a:effectLst/>
                          <a:latin typeface="+mn-lt"/>
                        </a:rPr>
                        <a:t>New tools and training design (UNITO)</a:t>
                      </a:r>
                      <a:endParaRPr lang="en-GB" sz="1200" b="1" dirty="0">
                        <a:effectLst/>
                        <a:latin typeface="+mn-lt"/>
                      </a:endParaRPr>
                    </a:p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i="1" dirty="0">
                          <a:effectLst/>
                          <a:latin typeface="+mn-lt"/>
                        </a:rPr>
                        <a:t>Task 3.1: Methodology definition (UNITO), M4-M9</a:t>
                      </a:r>
                      <a:endParaRPr lang="en-GB" sz="12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it-IT" sz="1200" i="1" dirty="0">
                          <a:effectLst/>
                          <a:latin typeface="+mn-lt"/>
                        </a:rPr>
                        <a:t>Remigio Berruto (UNITO)</a:t>
                      </a:r>
                      <a:endParaRPr lang="en-GB" sz="12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extLst>
                  <a:ext uri="{0D108BD9-81ED-4DB2-BD59-A6C34878D82A}">
                    <a16:rowId xmlns="" xmlns:a16="http://schemas.microsoft.com/office/drawing/2014/main" val="134084074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12:00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tc>
                  <a:txBody>
                    <a:bodyPr/>
                    <a:lstStyle/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</a:rPr>
                        <a:t>WP3 – Q/A</a:t>
                      </a:r>
                      <a:endParaRPr lang="en-GB" sz="12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extLst>
                  <a:ext uri="{0D108BD9-81ED-4DB2-BD59-A6C34878D82A}">
                    <a16:rowId xmlns="" xmlns:a16="http://schemas.microsoft.com/office/drawing/2014/main" val="1531461712"/>
                  </a:ext>
                </a:extLst>
              </a:tr>
              <a:tr h="8453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12:10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tc>
                  <a:txBody>
                    <a:bodyPr/>
                    <a:lstStyle/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</a:rPr>
                        <a:t>WP4 - Implementation (AERES)</a:t>
                      </a:r>
                    </a:p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i="1" dirty="0">
                          <a:effectLst/>
                          <a:latin typeface="+mn-lt"/>
                        </a:rPr>
                        <a:t>Task 4.3: Map creation, update and use (UNITO), M4-M48</a:t>
                      </a:r>
                    </a:p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i="1" dirty="0">
                          <a:effectLst/>
                          <a:latin typeface="+mn-lt"/>
                        </a:rPr>
                        <a:t>Task 4.4: Translation (CONFAGRI), M4-M48</a:t>
                      </a:r>
                      <a:endParaRPr lang="en-GB" sz="12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Marg</a:t>
                      </a:r>
                      <a:r>
                        <a:rPr lang="es-E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Leijdens</a:t>
                      </a:r>
                      <a:endParaRPr lang="it-IT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it-IT" sz="1200" i="1" dirty="0">
                          <a:effectLst/>
                          <a:latin typeface="+mn-lt"/>
                        </a:rPr>
                        <a:t>Francesca Sanna (UNITO)</a:t>
                      </a:r>
                      <a:endParaRPr lang="en-GB" sz="1200" i="1" dirty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it-IT" sz="1200" i="1" dirty="0">
                          <a:effectLst/>
                          <a:latin typeface="+mn-lt"/>
                        </a:rPr>
                        <a:t>Camilla </a:t>
                      </a:r>
                      <a:r>
                        <a:rPr lang="it-IT" sz="1200" i="1" dirty="0" err="1">
                          <a:effectLst/>
                          <a:latin typeface="+mn-lt"/>
                        </a:rPr>
                        <a:t>Tomao</a:t>
                      </a:r>
                      <a:r>
                        <a:rPr lang="it-IT" sz="1200" i="1" dirty="0">
                          <a:effectLst/>
                          <a:latin typeface="+mn-lt"/>
                        </a:rPr>
                        <a:t> (CONFAGRI)</a:t>
                      </a:r>
                      <a:endParaRPr lang="en-GB" sz="12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extLst>
                  <a:ext uri="{0D108BD9-81ED-4DB2-BD59-A6C34878D82A}">
                    <a16:rowId xmlns="" xmlns:a16="http://schemas.microsoft.com/office/drawing/2014/main" val="23813729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12:30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tc>
                  <a:txBody>
                    <a:bodyPr/>
                    <a:lstStyle/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</a:rPr>
                        <a:t>WP4 – Q/A</a:t>
                      </a:r>
                      <a:endParaRPr lang="en-GB" sz="12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extLst>
                  <a:ext uri="{0D108BD9-81ED-4DB2-BD59-A6C34878D82A}">
                    <a16:rowId xmlns="" xmlns:a16="http://schemas.microsoft.com/office/drawing/2014/main" val="259086097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12:40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tc>
                  <a:txBody>
                    <a:bodyPr/>
                    <a:lstStyle/>
                    <a:p>
                      <a:pPr marL="532765" indent="-53276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b="1" i="1" dirty="0">
                          <a:effectLst/>
                          <a:latin typeface="+mn-lt"/>
                        </a:rPr>
                        <a:t>Lunch time </a:t>
                      </a:r>
                      <a:endParaRPr lang="en-GB" sz="1400" b="1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extLst>
                  <a:ext uri="{0D108BD9-81ED-4DB2-BD59-A6C34878D82A}">
                    <a16:rowId xmlns="" xmlns:a16="http://schemas.microsoft.com/office/drawing/2014/main" val="2294286630"/>
                  </a:ext>
                </a:extLst>
              </a:tr>
              <a:tr h="8132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13:40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7" marR="42957" marT="0" marB="0" anchor="ctr"/>
                </a:tc>
                <a:tc>
                  <a:txBody>
                    <a:bodyPr/>
                    <a:lstStyle/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</a:rPr>
                        <a:t>WP5 - Sustainable action plan (ICOS)</a:t>
                      </a:r>
                    </a:p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i="1" dirty="0">
                          <a:effectLst/>
                          <a:latin typeface="+mn-lt"/>
                        </a:rPr>
                        <a:t>Task 5.1: National and EU regulatory frameworks (</a:t>
                      </a:r>
                      <a:r>
                        <a:rPr lang="en-GB" sz="1200" i="1" dirty="0" err="1">
                          <a:effectLst/>
                          <a:latin typeface="+mn-lt"/>
                        </a:rPr>
                        <a:t>ConfagriPT</a:t>
                      </a:r>
                      <a:r>
                        <a:rPr lang="en-GB" sz="1200" i="1" dirty="0">
                          <a:effectLst/>
                          <a:latin typeface="+mn-lt"/>
                        </a:rPr>
                        <a:t>), M7-M20</a:t>
                      </a:r>
                    </a:p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i="1" dirty="0">
                          <a:effectLst/>
                          <a:latin typeface="+mn-lt"/>
                        </a:rPr>
                        <a:t>Task 5.2: Funding opportunities (LLL-P), M7-M20</a:t>
                      </a:r>
                      <a:endParaRPr lang="en-GB" sz="12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7" marR="42957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Billy </a:t>
                      </a:r>
                      <a:r>
                        <a:rPr lang="es-ES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Goodburn</a:t>
                      </a:r>
                      <a:endParaRPr lang="it-IT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it-IT" sz="1200" i="1" dirty="0">
                          <a:effectLst/>
                          <a:latin typeface="+mn-lt"/>
                        </a:rPr>
                        <a:t>Cátia </a:t>
                      </a:r>
                      <a:r>
                        <a:rPr lang="it-IT" sz="1200" i="1" dirty="0" err="1">
                          <a:effectLst/>
                          <a:latin typeface="+mn-lt"/>
                        </a:rPr>
                        <a:t>Rosas</a:t>
                      </a:r>
                      <a:r>
                        <a:rPr lang="it-IT" sz="1200" i="1" dirty="0">
                          <a:effectLst/>
                          <a:latin typeface="+mn-lt"/>
                        </a:rPr>
                        <a:t> (</a:t>
                      </a:r>
                      <a:r>
                        <a:rPr lang="it-IT" sz="1200" i="1" dirty="0" err="1">
                          <a:effectLst/>
                          <a:latin typeface="+mn-lt"/>
                        </a:rPr>
                        <a:t>ConfagriPT</a:t>
                      </a:r>
                      <a:r>
                        <a:rPr lang="it-IT" sz="1200" i="1" dirty="0">
                          <a:effectLst/>
                          <a:latin typeface="+mn-lt"/>
                        </a:rPr>
                        <a:t>)</a:t>
                      </a:r>
                      <a:endParaRPr lang="en-GB" sz="1200" i="1" dirty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it-IT" sz="1200" i="1" dirty="0">
                          <a:effectLst/>
                          <a:latin typeface="+mn-lt"/>
                        </a:rPr>
                        <a:t>Pauline </a:t>
                      </a:r>
                      <a:r>
                        <a:rPr lang="it-IT" sz="1200" i="1" dirty="0" err="1">
                          <a:effectLst/>
                          <a:latin typeface="+mn-lt"/>
                        </a:rPr>
                        <a:t>Boivin</a:t>
                      </a:r>
                      <a:r>
                        <a:rPr lang="it-IT" sz="1200" i="1" dirty="0">
                          <a:effectLst/>
                          <a:latin typeface="+mn-lt"/>
                        </a:rPr>
                        <a:t> (LLL-P)</a:t>
                      </a:r>
                      <a:endParaRPr lang="en-GB" sz="12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7" marR="42957" marT="0" marB="0" anchor="ctr"/>
                </a:tc>
                <a:extLst>
                  <a:ext uri="{0D108BD9-81ED-4DB2-BD59-A6C34878D82A}">
                    <a16:rowId xmlns="" xmlns:a16="http://schemas.microsoft.com/office/drawing/2014/main" val="263025607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14:00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7" marR="42957" marT="0" marB="0" anchor="ctr"/>
                </a:tc>
                <a:tc>
                  <a:txBody>
                    <a:bodyPr/>
                    <a:lstStyle/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</a:rPr>
                        <a:t>WP5 – Q/A</a:t>
                      </a:r>
                      <a:endParaRPr lang="en-GB" sz="12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7" marR="429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7" marR="42957" marT="0" marB="0" anchor="ctr"/>
                </a:tc>
                <a:extLst>
                  <a:ext uri="{0D108BD9-81ED-4DB2-BD59-A6C34878D82A}">
                    <a16:rowId xmlns="" xmlns:a16="http://schemas.microsoft.com/office/drawing/2014/main" val="3574943875"/>
                  </a:ext>
                </a:extLst>
              </a:tr>
              <a:tr h="84272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14:10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7" marR="42957" marT="0" marB="0" anchor="ctr"/>
                </a:tc>
                <a:tc>
                  <a:txBody>
                    <a:bodyPr/>
                    <a:lstStyle/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</a:rPr>
                        <a:t>WP6 – Quality Assessment (CERTH)</a:t>
                      </a:r>
                    </a:p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i="1" dirty="0">
                          <a:effectLst/>
                          <a:latin typeface="+mn-lt"/>
                        </a:rPr>
                        <a:t>Task 6.1 - D6.1: Quality plan (CERTH), M1-M4</a:t>
                      </a:r>
                    </a:p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i="1" dirty="0">
                          <a:effectLst/>
                          <a:latin typeface="+mn-lt"/>
                        </a:rPr>
                        <a:t>Task 6.1 - D6.2: Evaluation Grids (INFOR), M5-M6</a:t>
                      </a:r>
                    </a:p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i="1" dirty="0">
                          <a:effectLst/>
                          <a:latin typeface="+mn-lt"/>
                        </a:rPr>
                        <a:t>Task 6.2: </a:t>
                      </a:r>
                      <a:r>
                        <a:rPr lang="en-US" sz="1200" i="1" dirty="0">
                          <a:effectLst/>
                          <a:latin typeface="+mn-lt"/>
                        </a:rPr>
                        <a:t>Quality assessment (EFB) M5-M48</a:t>
                      </a:r>
                      <a:r>
                        <a:rPr lang="en-GB" sz="1200" i="1" dirty="0">
                          <a:effectLst/>
                          <a:latin typeface="+mn-lt"/>
                        </a:rPr>
                        <a:t>  </a:t>
                      </a:r>
                      <a:endParaRPr lang="en-GB" sz="12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7" marR="42957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Dionysis</a:t>
                      </a:r>
                      <a:r>
                        <a:rPr lang="es-E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Bochtis</a:t>
                      </a:r>
                      <a:endParaRPr lang="it-IT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it-IT" sz="1200" i="1" dirty="0">
                          <a:effectLst/>
                          <a:latin typeface="+mn-lt"/>
                        </a:rPr>
                        <a:t>Irene </a:t>
                      </a:r>
                      <a:r>
                        <a:rPr lang="it-IT" sz="1200" i="1" dirty="0" err="1">
                          <a:effectLst/>
                          <a:latin typeface="+mn-lt"/>
                        </a:rPr>
                        <a:t>Aivazidou</a:t>
                      </a:r>
                      <a:r>
                        <a:rPr lang="it-IT" sz="1200" i="1" dirty="0">
                          <a:effectLst/>
                          <a:latin typeface="+mn-lt"/>
                        </a:rPr>
                        <a:t>/</a:t>
                      </a:r>
                      <a:br>
                        <a:rPr lang="it-IT" sz="1200" i="1" dirty="0">
                          <a:effectLst/>
                          <a:latin typeface="+mn-lt"/>
                        </a:rPr>
                      </a:br>
                      <a:r>
                        <a:rPr lang="it-IT" sz="1200" i="1" dirty="0" err="1">
                          <a:effectLst/>
                          <a:latin typeface="+mn-lt"/>
                        </a:rPr>
                        <a:t>Efthimios</a:t>
                      </a:r>
                      <a:r>
                        <a:rPr lang="it-IT" sz="1200" i="1" dirty="0">
                          <a:effectLst/>
                          <a:latin typeface="+mn-lt"/>
                        </a:rPr>
                        <a:t> </a:t>
                      </a:r>
                      <a:r>
                        <a:rPr lang="it-IT" sz="1200" i="1" dirty="0" err="1">
                          <a:effectLst/>
                          <a:latin typeface="+mn-lt"/>
                        </a:rPr>
                        <a:t>Rodias</a:t>
                      </a:r>
                      <a:r>
                        <a:rPr lang="it-IT" sz="1200" i="1" dirty="0">
                          <a:effectLst/>
                          <a:latin typeface="+mn-lt"/>
                        </a:rPr>
                        <a:t> (CERTH)</a:t>
                      </a:r>
                      <a:endParaRPr lang="en-GB" sz="1200" i="1" dirty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it-IT" sz="1200" i="1" dirty="0">
                          <a:effectLst/>
                          <a:latin typeface="+mn-lt"/>
                        </a:rPr>
                        <a:t>Giuseppe Vanella (INFOR)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i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 </a:t>
                      </a:r>
                      <a:r>
                        <a:rPr lang="en-GB" sz="1200" i="1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Koidis</a:t>
                      </a:r>
                      <a:r>
                        <a:rPr lang="en-GB" sz="1200" i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/D. </a:t>
                      </a:r>
                      <a:r>
                        <a:rPr lang="en-GB" sz="1200" i="1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Aidonis</a:t>
                      </a:r>
                      <a:r>
                        <a:rPr lang="en-GB" sz="1200" i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(EFB)</a:t>
                      </a:r>
                    </a:p>
                  </a:txBody>
                  <a:tcPr marL="42957" marR="42957" marT="0" marB="0" anchor="ctr"/>
                </a:tc>
                <a:extLst>
                  <a:ext uri="{0D108BD9-81ED-4DB2-BD59-A6C34878D82A}">
                    <a16:rowId xmlns="" xmlns:a16="http://schemas.microsoft.com/office/drawing/2014/main" val="176918858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14:30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7" marR="42957" marT="0" marB="0" anchor="ctr"/>
                </a:tc>
                <a:tc>
                  <a:txBody>
                    <a:bodyPr/>
                    <a:lstStyle/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</a:rPr>
                        <a:t>WP6 – Q/A</a:t>
                      </a:r>
                      <a:endParaRPr lang="en-GB" sz="12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7" marR="429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i="1" dirty="0">
                          <a:effectLst/>
                          <a:latin typeface="+mn-lt"/>
                        </a:rPr>
                        <a:t> </a:t>
                      </a:r>
                      <a:endParaRPr lang="en-GB" sz="12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7" marR="42957" marT="0" marB="0" anchor="ctr"/>
                </a:tc>
                <a:extLst>
                  <a:ext uri="{0D108BD9-81ED-4DB2-BD59-A6C34878D82A}">
                    <a16:rowId xmlns="" xmlns:a16="http://schemas.microsoft.com/office/drawing/2014/main" val="1179271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80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F92FEBA-03B7-42B8-9364-E18738B38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Agenda - Project </a:t>
            </a:r>
            <a:r>
              <a:rPr lang="it-IT" dirty="0" err="1"/>
              <a:t>results</a:t>
            </a:r>
            <a:r>
              <a:rPr lang="it-IT" dirty="0"/>
              <a:t> &amp; Future activities</a:t>
            </a:r>
            <a:endParaRPr lang="en-GB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D391406B-537D-42FC-B050-0165157CC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6" name="Tabella 5">
            <a:extLst>
              <a:ext uri="{FF2B5EF4-FFF2-40B4-BE49-F238E27FC236}">
                <a16:creationId xmlns="" xmlns:a16="http://schemas.microsoft.com/office/drawing/2014/main" id="{D9AE9A6E-CA90-41D6-A31D-1117C76361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54297"/>
              </p:ext>
            </p:extLst>
          </p:nvPr>
        </p:nvGraphicFramePr>
        <p:xfrm>
          <a:off x="628650" y="802809"/>
          <a:ext cx="7886700" cy="52747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0623">
                  <a:extLst>
                    <a:ext uri="{9D8B030D-6E8A-4147-A177-3AD203B41FA5}">
                      <a16:colId xmlns="" xmlns:a16="http://schemas.microsoft.com/office/drawing/2014/main" val="2478986015"/>
                    </a:ext>
                  </a:extLst>
                </a:gridCol>
                <a:gridCol w="4867563">
                  <a:extLst>
                    <a:ext uri="{9D8B030D-6E8A-4147-A177-3AD203B41FA5}">
                      <a16:colId xmlns="" xmlns:a16="http://schemas.microsoft.com/office/drawing/2014/main" val="60353338"/>
                    </a:ext>
                  </a:extLst>
                </a:gridCol>
                <a:gridCol w="2308514">
                  <a:extLst>
                    <a:ext uri="{9D8B030D-6E8A-4147-A177-3AD203B41FA5}">
                      <a16:colId xmlns="" xmlns:a16="http://schemas.microsoft.com/office/drawing/2014/main" val="2008158729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7" marR="42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AGENDA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7" marR="42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Contributors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7" marR="42957" marT="0" marB="0" anchor="ctr"/>
                </a:tc>
                <a:extLst>
                  <a:ext uri="{0D108BD9-81ED-4DB2-BD59-A6C34878D82A}">
                    <a16:rowId xmlns="" xmlns:a16="http://schemas.microsoft.com/office/drawing/2014/main" val="260283276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14:40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tc>
                  <a:txBody>
                    <a:bodyPr/>
                    <a:lstStyle/>
                    <a:p>
                      <a:pPr marL="532765" indent="-53276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i="1" dirty="0">
                          <a:effectLst/>
                          <a:latin typeface="+mn-lt"/>
                        </a:rPr>
                        <a:t>Virtual Coffee break</a:t>
                      </a:r>
                      <a:endParaRPr lang="en-GB" sz="1200" b="1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</a:rPr>
                        <a:t> 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extLst>
                  <a:ext uri="{0D108BD9-81ED-4DB2-BD59-A6C34878D82A}">
                    <a16:rowId xmlns="" xmlns:a16="http://schemas.microsoft.com/office/drawing/2014/main" val="2269150737"/>
                  </a:ext>
                </a:extLst>
              </a:tr>
              <a:tr h="9985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14:50</a:t>
                      </a:r>
                      <a:endParaRPr lang="it-IT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</a:rPr>
                        <a:t>WP7 - Dissemination and communication (ACTIA)</a:t>
                      </a:r>
                    </a:p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i="1" dirty="0">
                          <a:effectLst/>
                          <a:latin typeface="+mn-lt"/>
                        </a:rPr>
                        <a:t>Task 7.1: Dissemination plan (LVA), M1-M9</a:t>
                      </a:r>
                    </a:p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i="1" dirty="0">
                          <a:effectLst/>
                          <a:latin typeface="+mn-lt"/>
                        </a:rPr>
                        <a:t>Task 7.2: Communication and dissemination campaign (FIAB), M1-M48 </a:t>
                      </a:r>
                      <a:endParaRPr lang="en-GB" sz="12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7" marR="429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i="0" dirty="0">
                          <a:effectLst/>
                          <a:latin typeface="+mn-lt"/>
                        </a:rPr>
                        <a:t>C. Cotillon/G. </a:t>
                      </a:r>
                      <a:r>
                        <a:rPr lang="en-GB" sz="1200" b="1" i="0" dirty="0" err="1">
                          <a:effectLst/>
                          <a:latin typeface="+mn-lt"/>
                        </a:rPr>
                        <a:t>Cornuau</a:t>
                      </a:r>
                      <a:endParaRPr lang="en-GB" sz="1200" b="1" i="0" dirty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i="1" dirty="0">
                          <a:effectLst/>
                          <a:latin typeface="+mn-lt"/>
                        </a:rPr>
                        <a:t>Julian </a:t>
                      </a:r>
                      <a:r>
                        <a:rPr lang="en-GB" sz="1200" i="1" dirty="0" err="1">
                          <a:effectLst/>
                          <a:latin typeface="+mn-lt"/>
                        </a:rPr>
                        <a:t>Drausinger</a:t>
                      </a:r>
                      <a:r>
                        <a:rPr lang="en-GB" sz="1200" i="1" dirty="0">
                          <a:effectLst/>
                          <a:latin typeface="+mn-lt"/>
                        </a:rPr>
                        <a:t>/</a:t>
                      </a:r>
                      <a:br>
                        <a:rPr lang="en-GB" sz="1200" i="1" dirty="0">
                          <a:effectLst/>
                          <a:latin typeface="+mn-lt"/>
                        </a:rPr>
                      </a:br>
                      <a:r>
                        <a:rPr lang="en-GB" sz="1200" i="1" dirty="0">
                          <a:effectLst/>
                          <a:latin typeface="+mn-lt"/>
                        </a:rPr>
                        <a:t>Katerina  </a:t>
                      </a:r>
                      <a:r>
                        <a:rPr lang="en-GB" sz="1200" i="1" dirty="0" err="1">
                          <a:effectLst/>
                          <a:latin typeface="+mn-lt"/>
                        </a:rPr>
                        <a:t>Stollewerk</a:t>
                      </a:r>
                      <a:r>
                        <a:rPr lang="en-GB" sz="1200" i="1" dirty="0">
                          <a:effectLst/>
                          <a:latin typeface="+mn-lt"/>
                        </a:rPr>
                        <a:t> (LVA)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it-IT" sz="1200" i="1" dirty="0" err="1">
                          <a:effectLst/>
                          <a:latin typeface="+mn-lt"/>
                        </a:rPr>
                        <a:t>Concha</a:t>
                      </a:r>
                      <a:r>
                        <a:rPr lang="it-IT" sz="1200" i="1" dirty="0">
                          <a:effectLst/>
                          <a:latin typeface="+mn-lt"/>
                        </a:rPr>
                        <a:t> </a:t>
                      </a:r>
                      <a:r>
                        <a:rPr lang="it-IT" sz="1200" i="1" dirty="0" err="1">
                          <a:effectLst/>
                          <a:latin typeface="+mn-lt"/>
                        </a:rPr>
                        <a:t>Avila</a:t>
                      </a:r>
                      <a:r>
                        <a:rPr lang="it-IT" sz="1200" i="1" dirty="0">
                          <a:effectLst/>
                          <a:latin typeface="+mn-lt"/>
                        </a:rPr>
                        <a:t> (FIAB)</a:t>
                      </a:r>
                      <a:endParaRPr lang="en-GB" sz="12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7" marR="42957" marT="0" marB="0" anchor="ctr"/>
                </a:tc>
                <a:extLst>
                  <a:ext uri="{0D108BD9-81ED-4DB2-BD59-A6C34878D82A}">
                    <a16:rowId xmlns="" xmlns:a16="http://schemas.microsoft.com/office/drawing/2014/main" val="134084074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15:15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tc>
                  <a:txBody>
                    <a:bodyPr/>
                    <a:lstStyle/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</a:rPr>
                        <a:t>WP7 – Q/A</a:t>
                      </a:r>
                      <a:endParaRPr lang="en-GB" sz="12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7" marR="429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i="1" dirty="0">
                          <a:effectLst/>
                          <a:latin typeface="+mn-lt"/>
                        </a:rPr>
                        <a:t> </a:t>
                      </a:r>
                      <a:endParaRPr lang="en-GB" sz="12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7" marR="42957" marT="0" marB="0" anchor="ctr"/>
                </a:tc>
                <a:extLst>
                  <a:ext uri="{0D108BD9-81ED-4DB2-BD59-A6C34878D82A}">
                    <a16:rowId xmlns="" xmlns:a16="http://schemas.microsoft.com/office/drawing/2014/main" val="1531461712"/>
                  </a:ext>
                </a:extLst>
              </a:tr>
              <a:tr h="11732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15:30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tc>
                  <a:txBody>
                    <a:bodyPr/>
                    <a:lstStyle/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</a:rPr>
                        <a:t>WP8 - Project Management (UNITO)</a:t>
                      </a:r>
                    </a:p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i="1" dirty="0">
                          <a:effectLst/>
                          <a:latin typeface="+mn-lt"/>
                        </a:rPr>
                        <a:t>Task 8.1: Decision making and internal communication, M1-M48</a:t>
                      </a:r>
                    </a:p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i="1" dirty="0">
                          <a:effectLst/>
                          <a:latin typeface="+mn-lt"/>
                        </a:rPr>
                        <a:t>Task 8.2: Administrative and financial management, M1-M48</a:t>
                      </a:r>
                    </a:p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i="1" dirty="0">
                          <a:effectLst/>
                          <a:latin typeface="+mn-lt"/>
                        </a:rPr>
                        <a:t>Task 8.3: </a:t>
                      </a:r>
                      <a:r>
                        <a:rPr lang="en-US" sz="1200" i="1" dirty="0">
                          <a:effectLst/>
                          <a:latin typeface="+mn-lt"/>
                        </a:rPr>
                        <a:t>Progress monitoring and risk management</a:t>
                      </a:r>
                      <a:r>
                        <a:rPr lang="en-GB" sz="1200" i="1" dirty="0">
                          <a:effectLst/>
                          <a:latin typeface="+mn-lt"/>
                        </a:rPr>
                        <a:t>, M1-M48</a:t>
                      </a:r>
                      <a:r>
                        <a:rPr lang="en-US" sz="1200" i="1" dirty="0">
                          <a:effectLst/>
                          <a:latin typeface="+mn-lt"/>
                        </a:rPr>
                        <a:t> </a:t>
                      </a:r>
                      <a:endParaRPr lang="en-GB" sz="1200" i="1" dirty="0">
                        <a:effectLst/>
                        <a:latin typeface="+mn-lt"/>
                      </a:endParaRPr>
                    </a:p>
                  </a:txBody>
                  <a:tcPr marL="42957" marR="429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i="1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it-IT" sz="1200" i="1" dirty="0">
                          <a:effectLst/>
                          <a:latin typeface="+mn-lt"/>
                        </a:rPr>
                        <a:t>Remigio Berruto / </a:t>
                      </a:r>
                      <a:br>
                        <a:rPr lang="it-IT" sz="1200" i="1" dirty="0">
                          <a:effectLst/>
                          <a:latin typeface="+mn-lt"/>
                        </a:rPr>
                      </a:br>
                      <a:r>
                        <a:rPr lang="it-IT" sz="1200" i="1" dirty="0">
                          <a:effectLst/>
                          <a:latin typeface="+mn-lt"/>
                        </a:rPr>
                        <a:t>Francesca Sanna (UNITO)</a:t>
                      </a:r>
                      <a:endParaRPr lang="en-GB" sz="12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7" marR="42957" marT="0" marB="0" anchor="ctr"/>
                </a:tc>
                <a:extLst>
                  <a:ext uri="{0D108BD9-81ED-4DB2-BD59-A6C34878D82A}">
                    <a16:rowId xmlns="" xmlns:a16="http://schemas.microsoft.com/office/drawing/2014/main" val="2381372910"/>
                  </a:ext>
                </a:extLst>
              </a:tr>
              <a:tr h="4433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16:00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tc>
                  <a:txBody>
                    <a:bodyPr/>
                    <a:lstStyle/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</a:rPr>
                        <a:t>Future activities and next meetings</a:t>
                      </a:r>
                      <a:endParaRPr lang="en-GB" sz="12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7" marR="429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7" marR="42957" marT="0" marB="0" anchor="ctr"/>
                </a:tc>
                <a:extLst>
                  <a:ext uri="{0D108BD9-81ED-4DB2-BD59-A6C34878D82A}">
                    <a16:rowId xmlns="" xmlns:a16="http://schemas.microsoft.com/office/drawing/2014/main" val="2590860975"/>
                  </a:ext>
                </a:extLst>
              </a:tr>
              <a:tr h="48952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16:40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tc>
                  <a:txBody>
                    <a:bodyPr/>
                    <a:lstStyle/>
                    <a:p>
                      <a:pPr marL="532765" indent="-53276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</a:rPr>
                        <a:t>Questions and Comments</a:t>
                      </a:r>
                      <a:endParaRPr lang="en-GB" sz="12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7" marR="429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7" marR="42957" marT="0" marB="0" anchor="ctr"/>
                </a:tc>
                <a:extLst>
                  <a:ext uri="{0D108BD9-81ED-4DB2-BD59-A6C34878D82A}">
                    <a16:rowId xmlns="" xmlns:a16="http://schemas.microsoft.com/office/drawing/2014/main" val="2294286630"/>
                  </a:ext>
                </a:extLst>
              </a:tr>
              <a:tr h="554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17:00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7" marR="42957" marT="0" marB="0" anchor="ctr"/>
                </a:tc>
                <a:tc>
                  <a:txBody>
                    <a:bodyPr/>
                    <a:lstStyle/>
                    <a:p>
                      <a:pPr marL="532765" indent="-53276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b="1" i="1" dirty="0">
                          <a:effectLst/>
                          <a:latin typeface="+mn-lt"/>
                        </a:rPr>
                        <a:t>Conclusion and greetings</a:t>
                      </a:r>
                      <a:endParaRPr lang="en-GB" sz="1400" b="1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7" marR="429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</a:rPr>
                        <a:t> </a:t>
                      </a: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7" marR="42957" marT="0" marB="0" anchor="ctr"/>
                </a:tc>
                <a:extLst>
                  <a:ext uri="{0D108BD9-81ED-4DB2-BD59-A6C34878D82A}">
                    <a16:rowId xmlns="" xmlns:a16="http://schemas.microsoft.com/office/drawing/2014/main" val="2630256072"/>
                  </a:ext>
                </a:extLst>
              </a:tr>
              <a:tr h="535709">
                <a:tc>
                  <a:txBody>
                    <a:bodyPr/>
                    <a:lstStyle/>
                    <a:p>
                      <a:pPr marL="532765" indent="-532765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20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957" marR="42957" marT="0" marB="0" anchor="ctr"/>
                </a:tc>
                <a:tc>
                  <a:txBody>
                    <a:bodyPr/>
                    <a:lstStyle/>
                    <a:p>
                      <a:pPr marL="532765" indent="-53276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meeting will be recorded and presentations made available </a:t>
                      </a:r>
                      <a:br>
                        <a:rPr lang="en-GB" sz="12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the FIELDS management portal</a:t>
                      </a:r>
                    </a:p>
                  </a:txBody>
                  <a:tcPr marL="42957" marR="4295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7" marR="42957" marT="0" marB="0" anchor="ctr"/>
                </a:tc>
                <a:extLst>
                  <a:ext uri="{0D108BD9-81ED-4DB2-BD59-A6C34878D82A}">
                    <a16:rowId xmlns="" xmlns:a16="http://schemas.microsoft.com/office/drawing/2014/main" val="3574943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558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30C786E-723E-468C-B36A-14899D4CA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147" y="228457"/>
            <a:ext cx="7886700" cy="584501"/>
          </a:xfrm>
        </p:spPr>
        <p:txBody>
          <a:bodyPr>
            <a:normAutofit/>
          </a:bodyPr>
          <a:lstStyle/>
          <a:p>
            <a:pPr algn="r"/>
            <a:r>
              <a:rPr lang="it-IT" sz="2800" i="1" dirty="0"/>
              <a:t>Thank </a:t>
            </a:r>
            <a:r>
              <a:rPr lang="it-IT" sz="2800" i="1" dirty="0" err="1"/>
              <a:t>you</a:t>
            </a:r>
            <a:r>
              <a:rPr lang="it-IT" sz="2800" i="1" dirty="0"/>
              <a:t> for </a:t>
            </a:r>
            <a:r>
              <a:rPr lang="it-IT" sz="2800" i="1" dirty="0" err="1"/>
              <a:t>your</a:t>
            </a:r>
            <a:r>
              <a:rPr lang="it-IT" sz="2800" i="1" dirty="0"/>
              <a:t> </a:t>
            </a:r>
            <a:r>
              <a:rPr lang="it-IT" sz="2800" i="1" dirty="0" err="1"/>
              <a:t>attention</a:t>
            </a:r>
            <a:r>
              <a:rPr lang="it-IT" sz="2800" i="1" dirty="0"/>
              <a:t>!</a:t>
            </a:r>
            <a:endParaRPr lang="en-GB" sz="2800" i="1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="" xmlns:a16="http://schemas.microsoft.com/office/drawing/2014/main" id="{590BAE0D-65AE-477A-8193-AD6EC1E7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2149" name="Gruppo 2148">
            <a:extLst>
              <a:ext uri="{FF2B5EF4-FFF2-40B4-BE49-F238E27FC236}">
                <a16:creationId xmlns="" xmlns:a16="http://schemas.microsoft.com/office/drawing/2014/main" id="{6938B44A-796C-4CFD-94B0-2C4F5FE7FDF5}"/>
              </a:ext>
            </a:extLst>
          </p:cNvPr>
          <p:cNvGrpSpPr/>
          <p:nvPr/>
        </p:nvGrpSpPr>
        <p:grpSpPr>
          <a:xfrm>
            <a:off x="505807" y="1018561"/>
            <a:ext cx="8132385" cy="4247154"/>
            <a:chOff x="561976" y="1122198"/>
            <a:chExt cx="8132385" cy="4247154"/>
          </a:xfrm>
        </p:grpSpPr>
        <p:pic>
          <p:nvPicPr>
            <p:cNvPr id="155" name="Immagine 154">
              <a:extLst>
                <a:ext uri="{FF2B5EF4-FFF2-40B4-BE49-F238E27FC236}">
                  <a16:creationId xmlns="" xmlns:a16="http://schemas.microsoft.com/office/drawing/2014/main" id="{34EA405D-7F7D-4CE4-AC44-C236CD8B7B90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7590" y="2066517"/>
              <a:ext cx="1212821" cy="4580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6" name="Immagine 155">
              <a:extLst>
                <a:ext uri="{FF2B5EF4-FFF2-40B4-BE49-F238E27FC236}">
                  <a16:creationId xmlns="" xmlns:a16="http://schemas.microsoft.com/office/drawing/2014/main" id="{8DD5F0B0-0484-48DF-B7A9-B9B46AFE482D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32416" y="2200275"/>
              <a:ext cx="1230333" cy="5053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7" name="Immagine 156">
              <a:extLst>
                <a:ext uri="{FF2B5EF4-FFF2-40B4-BE49-F238E27FC236}">
                  <a16:creationId xmlns="" xmlns:a16="http://schemas.microsoft.com/office/drawing/2014/main" id="{2B203592-19AA-42CA-A1BA-9F8B4644638F}"/>
                </a:ext>
              </a:extLst>
            </p:cNvPr>
            <p:cNvPicPr/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61976" y="2000251"/>
              <a:ext cx="1327904" cy="393526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58" name="Immagine 157">
              <a:extLst>
                <a:ext uri="{FF2B5EF4-FFF2-40B4-BE49-F238E27FC236}">
                  <a16:creationId xmlns="" xmlns:a16="http://schemas.microsoft.com/office/drawing/2014/main" id="{07C8F74A-5B61-4244-AC15-10706D298CB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3018" y="1122198"/>
              <a:ext cx="1043939" cy="4410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9" name="Immagine 158">
              <a:extLst>
                <a:ext uri="{FF2B5EF4-FFF2-40B4-BE49-F238E27FC236}">
                  <a16:creationId xmlns="" xmlns:a16="http://schemas.microsoft.com/office/drawing/2014/main" id="{54DED8C5-4414-4E48-8AEB-A0867ED7A178}"/>
                </a:ext>
              </a:extLst>
            </p:cNvPr>
            <p:cNvPicPr/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276350" y="1208500"/>
              <a:ext cx="1029789" cy="50600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0" name="Immagine 159">
              <a:extLst>
                <a:ext uri="{FF2B5EF4-FFF2-40B4-BE49-F238E27FC236}">
                  <a16:creationId xmlns="" xmlns:a16="http://schemas.microsoft.com/office/drawing/2014/main" id="{67FB50D9-F194-4C29-81BE-838AE0A9FC08}"/>
                </a:ext>
              </a:extLst>
            </p:cNvPr>
            <p:cNvPicPr/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018636" y="1238046"/>
              <a:ext cx="836817" cy="387406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1" name="Immagine 160">
              <a:extLst>
                <a:ext uri="{FF2B5EF4-FFF2-40B4-BE49-F238E27FC236}">
                  <a16:creationId xmlns="" xmlns:a16="http://schemas.microsoft.com/office/drawing/2014/main" id="{0D94944F-48DD-4E80-A43F-2A1295C22B8C}"/>
                </a:ext>
              </a:extLst>
            </p:cNvPr>
            <p:cNvPicPr/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844" b="10777"/>
            <a:stretch/>
          </p:blipFill>
          <p:spPr bwMode="auto">
            <a:xfrm>
              <a:off x="3680341" y="2072855"/>
              <a:ext cx="1612671" cy="15240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rnd">
              <a:solidFill>
                <a:srgbClr val="FFFFFF"/>
              </a:solidFill>
            </a:ln>
            <a:effectLst>
              <a:outerShdw blurRad="50000" algn="tl" rotWithShape="0">
                <a:srgbClr val="000000">
                  <a:alpha val="41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2" name="Immagine 161">
              <a:extLst>
                <a:ext uri="{FF2B5EF4-FFF2-40B4-BE49-F238E27FC236}">
                  <a16:creationId xmlns="" xmlns:a16="http://schemas.microsoft.com/office/drawing/2014/main" id="{2404C417-368E-470C-9A2C-4E49374F7398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68137" y="1181271"/>
              <a:ext cx="815570" cy="38100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3" name="Immagine 162">
              <a:extLst>
                <a:ext uri="{FF2B5EF4-FFF2-40B4-BE49-F238E27FC236}">
                  <a16:creationId xmlns="" xmlns:a16="http://schemas.microsoft.com/office/drawing/2014/main" id="{20D1BF64-A832-40F0-A62A-EBC7EBC44709}"/>
                </a:ext>
              </a:extLst>
            </p:cNvPr>
            <p:cNvPicPr/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069" y="1169372"/>
              <a:ext cx="1066717" cy="29380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4" name="Immagine 163">
              <a:extLst>
                <a:ext uri="{FF2B5EF4-FFF2-40B4-BE49-F238E27FC236}">
                  <a16:creationId xmlns="" xmlns:a16="http://schemas.microsoft.com/office/drawing/2014/main" id="{3E972B44-89D4-42F8-807F-698AAE4D15F3}"/>
                </a:ext>
              </a:extLst>
            </p:cNvPr>
            <p:cNvPicPr/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7488" y="3781425"/>
              <a:ext cx="1161062" cy="39849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5" name="Immagine 164">
              <a:extLst>
                <a:ext uri="{FF2B5EF4-FFF2-40B4-BE49-F238E27FC236}">
                  <a16:creationId xmlns="" xmlns:a16="http://schemas.microsoft.com/office/drawing/2014/main" id="{D85BE486-DF54-4821-B308-F801734ACEA6}"/>
                </a:ext>
              </a:extLst>
            </p:cNvPr>
            <p:cNvPicPr/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6815763" y="2809875"/>
              <a:ext cx="470862" cy="533712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6" name="Immagine 165">
              <a:extLst>
                <a:ext uri="{FF2B5EF4-FFF2-40B4-BE49-F238E27FC236}">
                  <a16:creationId xmlns="" xmlns:a16="http://schemas.microsoft.com/office/drawing/2014/main" id="{040B623A-5840-4891-8257-5CDE306CBD87}"/>
                </a:ext>
              </a:extLst>
            </p:cNvPr>
            <p:cNvPicPr/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5621" y="1762437"/>
              <a:ext cx="933218" cy="3319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7" name="Immagine 166">
              <a:extLst>
                <a:ext uri="{FF2B5EF4-FFF2-40B4-BE49-F238E27FC236}">
                  <a16:creationId xmlns="" xmlns:a16="http://schemas.microsoft.com/office/drawing/2014/main" id="{8E6210E5-E849-4082-8E8B-2FB44B9F6AE1}"/>
                </a:ext>
              </a:extLst>
            </p:cNvPr>
            <p:cNvPicPr/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66545" y="2745885"/>
              <a:ext cx="540623" cy="47346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8" name="Immagine 167">
              <a:extLst>
                <a:ext uri="{FF2B5EF4-FFF2-40B4-BE49-F238E27FC236}">
                  <a16:creationId xmlns="" xmlns:a16="http://schemas.microsoft.com/office/drawing/2014/main" id="{3DE2C529-1C42-4F48-9D05-EB49E8D73A80}"/>
                </a:ext>
              </a:extLst>
            </p:cNvPr>
            <p:cNvPicPr/>
            <p:nvPr/>
          </p:nvPicPr>
          <p:blipFill rotWithShape="1"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7294720" y="2107108"/>
              <a:ext cx="1399641" cy="398494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9" name="Immagine 168">
              <a:extLst>
                <a:ext uri="{FF2B5EF4-FFF2-40B4-BE49-F238E27FC236}">
                  <a16:creationId xmlns="" xmlns:a16="http://schemas.microsoft.com/office/drawing/2014/main" id="{B8E561EA-4662-49D6-A42A-9951162108C9}"/>
                </a:ext>
              </a:extLst>
            </p:cNvPr>
            <p:cNvPicPr/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7715" y="2924175"/>
              <a:ext cx="669110" cy="57408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0" name="Immagine 169">
              <a:extLst>
                <a:ext uri="{FF2B5EF4-FFF2-40B4-BE49-F238E27FC236}">
                  <a16:creationId xmlns="" xmlns:a16="http://schemas.microsoft.com/office/drawing/2014/main" id="{8AE5AAAA-3266-4CD7-AA01-8EAA7EB5FF02}"/>
                </a:ext>
              </a:extLst>
            </p:cNvPr>
            <p:cNvPicPr/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416" y="3691053"/>
              <a:ext cx="689325" cy="57408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1" name="Immagine 170">
              <a:extLst>
                <a:ext uri="{FF2B5EF4-FFF2-40B4-BE49-F238E27FC236}">
                  <a16:creationId xmlns="" xmlns:a16="http://schemas.microsoft.com/office/drawing/2014/main" id="{388D9862-02F5-4341-A4A5-B603DFF1DEE3}"/>
                </a:ext>
              </a:extLst>
            </p:cNvPr>
            <p:cNvPicPr/>
            <p:nvPr/>
          </p:nvPicPr>
          <p:blipFill rotWithShape="1"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-525"/>
            <a:stretch/>
          </p:blipFill>
          <p:spPr bwMode="auto">
            <a:xfrm>
              <a:off x="2026757" y="3552775"/>
              <a:ext cx="1158230" cy="400319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72" name="Immagine 171">
              <a:extLst>
                <a:ext uri="{FF2B5EF4-FFF2-40B4-BE49-F238E27FC236}">
                  <a16:creationId xmlns="" xmlns:a16="http://schemas.microsoft.com/office/drawing/2014/main" id="{D374DEEA-9D97-49A1-A352-D03136C75B70}"/>
                </a:ext>
              </a:extLst>
            </p:cNvPr>
            <p:cNvPicPr/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7319" y="4504514"/>
              <a:ext cx="613216" cy="67946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3" name="Immagine 172">
              <a:extLst>
                <a:ext uri="{FF2B5EF4-FFF2-40B4-BE49-F238E27FC236}">
                  <a16:creationId xmlns="" xmlns:a16="http://schemas.microsoft.com/office/drawing/2014/main" id="{F63ED7F2-F1EE-4802-A85B-A758D57978CE}"/>
                </a:ext>
              </a:extLst>
            </p:cNvPr>
            <p:cNvPicPr/>
            <p:nvPr/>
          </p:nvPicPr>
          <p:blipFill rotWithShape="1"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36649"/>
            <a:stretch/>
          </p:blipFill>
          <p:spPr bwMode="auto">
            <a:xfrm>
              <a:off x="4071416" y="3654518"/>
              <a:ext cx="1070610" cy="53340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74" name="Immagine 173">
              <a:extLst>
                <a:ext uri="{FF2B5EF4-FFF2-40B4-BE49-F238E27FC236}">
                  <a16:creationId xmlns="" xmlns:a16="http://schemas.microsoft.com/office/drawing/2014/main" id="{EB65C0F9-62FA-423A-A329-01F40076CECC}"/>
                </a:ext>
              </a:extLst>
            </p:cNvPr>
            <p:cNvPicPr/>
            <p:nvPr/>
          </p:nvPicPr>
          <p:blipFill rotWithShape="1"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303" t="11627" r="8292" b="7899"/>
            <a:stretch/>
          </p:blipFill>
          <p:spPr bwMode="auto">
            <a:xfrm>
              <a:off x="5592732" y="2995603"/>
              <a:ext cx="1013453" cy="57404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75" name="Immagine 174">
              <a:extLst>
                <a:ext uri="{FF2B5EF4-FFF2-40B4-BE49-F238E27FC236}">
                  <a16:creationId xmlns="" xmlns:a16="http://schemas.microsoft.com/office/drawing/2014/main" id="{6820BCA3-71D3-47C9-9109-3EC90BCE9EA8}"/>
                </a:ext>
              </a:extLst>
            </p:cNvPr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34301" y="2717258"/>
              <a:ext cx="533100" cy="7303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6" name="Immagine 175">
              <a:extLst>
                <a:ext uri="{FF2B5EF4-FFF2-40B4-BE49-F238E27FC236}">
                  <a16:creationId xmlns="" xmlns:a16="http://schemas.microsoft.com/office/drawing/2014/main" id="{1C2F374F-A68E-4F67-A91B-C3622EC4343D}"/>
                </a:ext>
              </a:extLst>
            </p:cNvPr>
            <p:cNvPicPr/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58901" y="2828557"/>
              <a:ext cx="931545" cy="3721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7" name="Immagine 176">
              <a:extLst>
                <a:ext uri="{FF2B5EF4-FFF2-40B4-BE49-F238E27FC236}">
                  <a16:creationId xmlns="" xmlns:a16="http://schemas.microsoft.com/office/drawing/2014/main" id="{1781EE73-C433-4285-9B2F-7C8815263BB3}"/>
                </a:ext>
              </a:extLst>
            </p:cNvPr>
            <p:cNvPicPr/>
            <p:nvPr/>
          </p:nvPicPr>
          <p:blipFill rotWithShape="1"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6470" t="-14364" r="-8843" b="-26693"/>
            <a:stretch/>
          </p:blipFill>
          <p:spPr bwMode="auto">
            <a:xfrm>
              <a:off x="2008669" y="4543827"/>
              <a:ext cx="805136" cy="437516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78" name="Immagine 177">
              <a:extLst>
                <a:ext uri="{FF2B5EF4-FFF2-40B4-BE49-F238E27FC236}">
                  <a16:creationId xmlns="" xmlns:a16="http://schemas.microsoft.com/office/drawing/2014/main" id="{14966F3A-BBCA-4683-86AB-274848120A01}"/>
                </a:ext>
              </a:extLst>
            </p:cNvPr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6407" y="4927735"/>
              <a:ext cx="908008" cy="35446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9" name="Immagine 178">
              <a:extLst>
                <a:ext uri="{FF2B5EF4-FFF2-40B4-BE49-F238E27FC236}">
                  <a16:creationId xmlns="" xmlns:a16="http://schemas.microsoft.com/office/drawing/2014/main" id="{B7C33491-C9D0-4F7F-82B5-C8EA3BF5914B}"/>
                </a:ext>
              </a:extLst>
            </p:cNvPr>
            <p:cNvPicPr/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4987" y="4049809"/>
              <a:ext cx="581827" cy="3690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0" name="Immagine 179">
              <a:extLst>
                <a:ext uri="{FF2B5EF4-FFF2-40B4-BE49-F238E27FC236}">
                  <a16:creationId xmlns="" xmlns:a16="http://schemas.microsoft.com/office/drawing/2014/main" id="{699370E8-91AE-4D91-B524-913F3C8362B4}"/>
                </a:ext>
              </a:extLst>
            </p:cNvPr>
            <p:cNvPicPr/>
            <p:nvPr/>
          </p:nvPicPr>
          <p:blipFill rotWithShape="1"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55719" y="4115348"/>
              <a:ext cx="922752" cy="505387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81" name="Immagine 180">
              <a:extLst>
                <a:ext uri="{FF2B5EF4-FFF2-40B4-BE49-F238E27FC236}">
                  <a16:creationId xmlns="" xmlns:a16="http://schemas.microsoft.com/office/drawing/2014/main" id="{C9500430-FFFE-4FB9-A791-37E41B9A56F7}"/>
                </a:ext>
              </a:extLst>
            </p:cNvPr>
            <p:cNvPicPr/>
            <p:nvPr/>
          </p:nvPicPr>
          <p:blipFill rotWithShape="1"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-27342"/>
            <a:stretch/>
          </p:blipFill>
          <p:spPr bwMode="auto">
            <a:xfrm>
              <a:off x="7008839" y="4518258"/>
              <a:ext cx="1229562" cy="364888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82" name="Immagine 181">
              <a:extLst>
                <a:ext uri="{FF2B5EF4-FFF2-40B4-BE49-F238E27FC236}">
                  <a16:creationId xmlns="" xmlns:a16="http://schemas.microsoft.com/office/drawing/2014/main" id="{07CE7946-D4C5-422A-8BD5-E38C41AA389E}"/>
                </a:ext>
              </a:extLst>
            </p:cNvPr>
            <p:cNvPicPr/>
            <p:nvPr/>
          </p:nvPicPr>
          <p:blipFill>
            <a:blip r:embed="rId2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8071" y="4222198"/>
              <a:ext cx="589280" cy="6387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3" name="Immagine 182">
              <a:extLst>
                <a:ext uri="{FF2B5EF4-FFF2-40B4-BE49-F238E27FC236}">
                  <a16:creationId xmlns="" xmlns:a16="http://schemas.microsoft.com/office/drawing/2014/main" id="{31598A49-4639-41A2-955D-0725493C4878}"/>
                </a:ext>
              </a:extLst>
            </p:cNvPr>
            <p:cNvPicPr/>
            <p:nvPr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029456" y="4872678"/>
              <a:ext cx="1926525" cy="4966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4" name="Immagine 183">
              <a:extLst>
                <a:ext uri="{FF2B5EF4-FFF2-40B4-BE49-F238E27FC236}">
                  <a16:creationId xmlns="" xmlns:a16="http://schemas.microsoft.com/office/drawing/2014/main" id="{87D5F2A2-C19E-46F5-9C15-30DCE78C3596}"/>
                </a:ext>
              </a:extLst>
            </p:cNvPr>
            <p:cNvPicPr/>
            <p:nvPr/>
          </p:nvPicPr>
          <p:blipFill>
            <a:blip r:embed="rId3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8778" y="1199484"/>
              <a:ext cx="680493" cy="66024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5" name="Immagine 184">
              <a:extLst>
                <a:ext uri="{FF2B5EF4-FFF2-40B4-BE49-F238E27FC236}">
                  <a16:creationId xmlns="" xmlns:a16="http://schemas.microsoft.com/office/drawing/2014/main" id="{508248BB-8DFF-4B1C-88E0-6A1843C9EA65}"/>
                </a:ext>
              </a:extLst>
            </p:cNvPr>
            <p:cNvPicPr/>
            <p:nvPr/>
          </p:nvPicPr>
          <p:blipFill>
            <a:blip r:embed="rId3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16657" y="3765985"/>
              <a:ext cx="998693" cy="43068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7" name="Υπότιτλος 3">
            <a:extLst>
              <a:ext uri="{FF2B5EF4-FFF2-40B4-BE49-F238E27FC236}">
                <a16:creationId xmlns="" xmlns:a16="http://schemas.microsoft.com/office/drawing/2014/main" id="{BB92FDD1-F979-400A-8020-4F497CB434D8}"/>
              </a:ext>
            </a:extLst>
          </p:cNvPr>
          <p:cNvSpPr txBox="1">
            <a:spLocks/>
          </p:cNvSpPr>
          <p:nvPr/>
        </p:nvSpPr>
        <p:spPr>
          <a:xfrm>
            <a:off x="283969" y="5471318"/>
            <a:ext cx="7886700" cy="807275"/>
          </a:xfrm>
        </p:spPr>
        <p:txBody>
          <a:bodyPr>
            <a:normAutofit/>
          </a:bodyPr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Francesca Sanna, FIELDS project manager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2E74B5"/>
                </a:solidFill>
              </a:rPr>
              <a:t>francesca.sanna@unito.it</a:t>
            </a:r>
          </a:p>
        </p:txBody>
      </p:sp>
    </p:spTree>
    <p:extLst>
      <p:ext uri="{BB962C8B-B14F-4D97-AF65-F5344CB8AC3E}">
        <p14:creationId xmlns:p14="http://schemas.microsoft.com/office/powerpoint/2010/main" val="410932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>
            <a:extLst>
              <a:ext uri="{FF2B5EF4-FFF2-40B4-BE49-F238E27FC236}">
                <a16:creationId xmlns="" xmlns:a16="http://schemas.microsoft.com/office/drawing/2014/main" id="{590BAE0D-65AE-477A-8193-AD6EC1E7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2</a:t>
            </a:fld>
            <a:endParaRPr lang="en-US" dirty="0"/>
          </a:p>
        </p:txBody>
      </p:sp>
      <p:grpSp>
        <p:nvGrpSpPr>
          <p:cNvPr id="2149" name="Gruppo 2148">
            <a:extLst>
              <a:ext uri="{FF2B5EF4-FFF2-40B4-BE49-F238E27FC236}">
                <a16:creationId xmlns="" xmlns:a16="http://schemas.microsoft.com/office/drawing/2014/main" id="{6938B44A-796C-4CFD-94B0-2C4F5FE7FDF5}"/>
              </a:ext>
            </a:extLst>
          </p:cNvPr>
          <p:cNvGrpSpPr/>
          <p:nvPr/>
        </p:nvGrpSpPr>
        <p:grpSpPr>
          <a:xfrm>
            <a:off x="314631" y="1240327"/>
            <a:ext cx="8514738" cy="4727854"/>
            <a:chOff x="561976" y="1122198"/>
            <a:chExt cx="8132385" cy="4247154"/>
          </a:xfrm>
        </p:grpSpPr>
        <p:pic>
          <p:nvPicPr>
            <p:cNvPr id="155" name="Immagine 154">
              <a:extLst>
                <a:ext uri="{FF2B5EF4-FFF2-40B4-BE49-F238E27FC236}">
                  <a16:creationId xmlns="" xmlns:a16="http://schemas.microsoft.com/office/drawing/2014/main" id="{34EA405D-7F7D-4CE4-AC44-C236CD8B7B90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7590" y="2066517"/>
              <a:ext cx="1212821" cy="4580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6" name="Immagine 155">
              <a:extLst>
                <a:ext uri="{FF2B5EF4-FFF2-40B4-BE49-F238E27FC236}">
                  <a16:creationId xmlns="" xmlns:a16="http://schemas.microsoft.com/office/drawing/2014/main" id="{8DD5F0B0-0484-48DF-B7A9-B9B46AFE482D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32416" y="2200275"/>
              <a:ext cx="1230333" cy="5053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7" name="Immagine 156">
              <a:extLst>
                <a:ext uri="{FF2B5EF4-FFF2-40B4-BE49-F238E27FC236}">
                  <a16:creationId xmlns="" xmlns:a16="http://schemas.microsoft.com/office/drawing/2014/main" id="{2B203592-19AA-42CA-A1BA-9F8B4644638F}"/>
                </a:ext>
              </a:extLst>
            </p:cNvPr>
            <p:cNvPicPr/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61976" y="2000251"/>
              <a:ext cx="1327904" cy="393526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58" name="Immagine 157">
              <a:extLst>
                <a:ext uri="{FF2B5EF4-FFF2-40B4-BE49-F238E27FC236}">
                  <a16:creationId xmlns="" xmlns:a16="http://schemas.microsoft.com/office/drawing/2014/main" id="{07C8F74A-5B61-4244-AC15-10706D298CB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3018" y="1122198"/>
              <a:ext cx="1043939" cy="4410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9" name="Immagine 158">
              <a:extLst>
                <a:ext uri="{FF2B5EF4-FFF2-40B4-BE49-F238E27FC236}">
                  <a16:creationId xmlns="" xmlns:a16="http://schemas.microsoft.com/office/drawing/2014/main" id="{54DED8C5-4414-4E48-8AEB-A0867ED7A178}"/>
                </a:ext>
              </a:extLst>
            </p:cNvPr>
            <p:cNvPicPr/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276350" y="1208500"/>
              <a:ext cx="1029789" cy="50600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0" name="Immagine 159">
              <a:extLst>
                <a:ext uri="{FF2B5EF4-FFF2-40B4-BE49-F238E27FC236}">
                  <a16:creationId xmlns="" xmlns:a16="http://schemas.microsoft.com/office/drawing/2014/main" id="{67FB50D9-F194-4C29-81BE-838AE0A9FC08}"/>
                </a:ext>
              </a:extLst>
            </p:cNvPr>
            <p:cNvPicPr/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018636" y="1238046"/>
              <a:ext cx="836817" cy="387406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1" name="Immagine 160">
              <a:extLst>
                <a:ext uri="{FF2B5EF4-FFF2-40B4-BE49-F238E27FC236}">
                  <a16:creationId xmlns="" xmlns:a16="http://schemas.microsoft.com/office/drawing/2014/main" id="{0D94944F-48DD-4E80-A43F-2A1295C22B8C}"/>
                </a:ext>
              </a:extLst>
            </p:cNvPr>
            <p:cNvPicPr/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844" b="10777"/>
            <a:stretch/>
          </p:blipFill>
          <p:spPr bwMode="auto">
            <a:xfrm>
              <a:off x="3680341" y="2072855"/>
              <a:ext cx="1612671" cy="15240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rnd">
              <a:solidFill>
                <a:srgbClr val="FFFFFF"/>
              </a:solidFill>
            </a:ln>
            <a:effectLst>
              <a:outerShdw blurRad="50000" algn="tl" rotWithShape="0">
                <a:srgbClr val="000000">
                  <a:alpha val="41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2" name="Immagine 161">
              <a:extLst>
                <a:ext uri="{FF2B5EF4-FFF2-40B4-BE49-F238E27FC236}">
                  <a16:creationId xmlns="" xmlns:a16="http://schemas.microsoft.com/office/drawing/2014/main" id="{2404C417-368E-470C-9A2C-4E49374F7398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68137" y="1181271"/>
              <a:ext cx="815570" cy="38100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3" name="Immagine 162">
              <a:extLst>
                <a:ext uri="{FF2B5EF4-FFF2-40B4-BE49-F238E27FC236}">
                  <a16:creationId xmlns="" xmlns:a16="http://schemas.microsoft.com/office/drawing/2014/main" id="{20D1BF64-A832-40F0-A62A-EBC7EBC44709}"/>
                </a:ext>
              </a:extLst>
            </p:cNvPr>
            <p:cNvPicPr/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069" y="1169372"/>
              <a:ext cx="1066717" cy="29380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4" name="Immagine 163">
              <a:extLst>
                <a:ext uri="{FF2B5EF4-FFF2-40B4-BE49-F238E27FC236}">
                  <a16:creationId xmlns="" xmlns:a16="http://schemas.microsoft.com/office/drawing/2014/main" id="{3E972B44-89D4-42F8-807F-698AAE4D15F3}"/>
                </a:ext>
              </a:extLst>
            </p:cNvPr>
            <p:cNvPicPr/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7488" y="3781425"/>
              <a:ext cx="1161062" cy="39849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5" name="Immagine 164">
              <a:extLst>
                <a:ext uri="{FF2B5EF4-FFF2-40B4-BE49-F238E27FC236}">
                  <a16:creationId xmlns="" xmlns:a16="http://schemas.microsoft.com/office/drawing/2014/main" id="{D85BE486-DF54-4821-B308-F801734ACEA6}"/>
                </a:ext>
              </a:extLst>
            </p:cNvPr>
            <p:cNvPicPr/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6815763" y="2809875"/>
              <a:ext cx="470862" cy="533712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6" name="Immagine 165">
              <a:extLst>
                <a:ext uri="{FF2B5EF4-FFF2-40B4-BE49-F238E27FC236}">
                  <a16:creationId xmlns="" xmlns:a16="http://schemas.microsoft.com/office/drawing/2014/main" id="{040B623A-5840-4891-8257-5CDE306CBD87}"/>
                </a:ext>
              </a:extLst>
            </p:cNvPr>
            <p:cNvPicPr/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5621" y="1762437"/>
              <a:ext cx="933218" cy="3319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7" name="Immagine 166">
              <a:extLst>
                <a:ext uri="{FF2B5EF4-FFF2-40B4-BE49-F238E27FC236}">
                  <a16:creationId xmlns="" xmlns:a16="http://schemas.microsoft.com/office/drawing/2014/main" id="{8E6210E5-E849-4082-8E8B-2FB44B9F6AE1}"/>
                </a:ext>
              </a:extLst>
            </p:cNvPr>
            <p:cNvPicPr/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66545" y="2745885"/>
              <a:ext cx="540623" cy="47346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8" name="Immagine 167">
              <a:extLst>
                <a:ext uri="{FF2B5EF4-FFF2-40B4-BE49-F238E27FC236}">
                  <a16:creationId xmlns="" xmlns:a16="http://schemas.microsoft.com/office/drawing/2014/main" id="{3DE2C529-1C42-4F48-9D05-EB49E8D73A80}"/>
                </a:ext>
              </a:extLst>
            </p:cNvPr>
            <p:cNvPicPr/>
            <p:nvPr/>
          </p:nvPicPr>
          <p:blipFill rotWithShape="1"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7294720" y="2107108"/>
              <a:ext cx="1399641" cy="398494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9" name="Immagine 168">
              <a:extLst>
                <a:ext uri="{FF2B5EF4-FFF2-40B4-BE49-F238E27FC236}">
                  <a16:creationId xmlns="" xmlns:a16="http://schemas.microsoft.com/office/drawing/2014/main" id="{B8E561EA-4662-49D6-A42A-9951162108C9}"/>
                </a:ext>
              </a:extLst>
            </p:cNvPr>
            <p:cNvPicPr/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7715" y="2924175"/>
              <a:ext cx="669110" cy="57408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0" name="Immagine 169">
              <a:extLst>
                <a:ext uri="{FF2B5EF4-FFF2-40B4-BE49-F238E27FC236}">
                  <a16:creationId xmlns="" xmlns:a16="http://schemas.microsoft.com/office/drawing/2014/main" id="{8AE5AAAA-3266-4CD7-AA01-8EAA7EB5FF02}"/>
                </a:ext>
              </a:extLst>
            </p:cNvPr>
            <p:cNvPicPr/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416" y="3691053"/>
              <a:ext cx="689325" cy="57408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1" name="Immagine 170">
              <a:extLst>
                <a:ext uri="{FF2B5EF4-FFF2-40B4-BE49-F238E27FC236}">
                  <a16:creationId xmlns="" xmlns:a16="http://schemas.microsoft.com/office/drawing/2014/main" id="{388D9862-02F5-4341-A4A5-B603DFF1DEE3}"/>
                </a:ext>
              </a:extLst>
            </p:cNvPr>
            <p:cNvPicPr/>
            <p:nvPr/>
          </p:nvPicPr>
          <p:blipFill rotWithShape="1"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-525"/>
            <a:stretch/>
          </p:blipFill>
          <p:spPr bwMode="auto">
            <a:xfrm>
              <a:off x="2026757" y="3552775"/>
              <a:ext cx="1158230" cy="400319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72" name="Immagine 171">
              <a:extLst>
                <a:ext uri="{FF2B5EF4-FFF2-40B4-BE49-F238E27FC236}">
                  <a16:creationId xmlns="" xmlns:a16="http://schemas.microsoft.com/office/drawing/2014/main" id="{D374DEEA-9D97-49A1-A352-D03136C75B70}"/>
                </a:ext>
              </a:extLst>
            </p:cNvPr>
            <p:cNvPicPr/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7319" y="4504514"/>
              <a:ext cx="613216" cy="67946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3" name="Immagine 172">
              <a:extLst>
                <a:ext uri="{FF2B5EF4-FFF2-40B4-BE49-F238E27FC236}">
                  <a16:creationId xmlns="" xmlns:a16="http://schemas.microsoft.com/office/drawing/2014/main" id="{F63ED7F2-F1EE-4802-A85B-A758D57978CE}"/>
                </a:ext>
              </a:extLst>
            </p:cNvPr>
            <p:cNvPicPr/>
            <p:nvPr/>
          </p:nvPicPr>
          <p:blipFill rotWithShape="1"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36649"/>
            <a:stretch/>
          </p:blipFill>
          <p:spPr bwMode="auto">
            <a:xfrm>
              <a:off x="4071416" y="3654518"/>
              <a:ext cx="1070610" cy="53340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74" name="Immagine 173">
              <a:extLst>
                <a:ext uri="{FF2B5EF4-FFF2-40B4-BE49-F238E27FC236}">
                  <a16:creationId xmlns="" xmlns:a16="http://schemas.microsoft.com/office/drawing/2014/main" id="{EB65C0F9-62FA-423A-A329-01F40076CECC}"/>
                </a:ext>
              </a:extLst>
            </p:cNvPr>
            <p:cNvPicPr/>
            <p:nvPr/>
          </p:nvPicPr>
          <p:blipFill rotWithShape="1"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303" t="11627" r="8292" b="7899"/>
            <a:stretch/>
          </p:blipFill>
          <p:spPr bwMode="auto">
            <a:xfrm>
              <a:off x="5592732" y="2995603"/>
              <a:ext cx="1013453" cy="57404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75" name="Immagine 174">
              <a:extLst>
                <a:ext uri="{FF2B5EF4-FFF2-40B4-BE49-F238E27FC236}">
                  <a16:creationId xmlns="" xmlns:a16="http://schemas.microsoft.com/office/drawing/2014/main" id="{6820BCA3-71D3-47C9-9109-3EC90BCE9EA8}"/>
                </a:ext>
              </a:extLst>
            </p:cNvPr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34301" y="2717258"/>
              <a:ext cx="533100" cy="7303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6" name="Immagine 175">
              <a:extLst>
                <a:ext uri="{FF2B5EF4-FFF2-40B4-BE49-F238E27FC236}">
                  <a16:creationId xmlns="" xmlns:a16="http://schemas.microsoft.com/office/drawing/2014/main" id="{1C2F374F-A68E-4F67-A91B-C3622EC4343D}"/>
                </a:ext>
              </a:extLst>
            </p:cNvPr>
            <p:cNvPicPr/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58901" y="2828557"/>
              <a:ext cx="931545" cy="3721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7" name="Immagine 176">
              <a:extLst>
                <a:ext uri="{FF2B5EF4-FFF2-40B4-BE49-F238E27FC236}">
                  <a16:creationId xmlns="" xmlns:a16="http://schemas.microsoft.com/office/drawing/2014/main" id="{1781EE73-C433-4285-9B2F-7C8815263BB3}"/>
                </a:ext>
              </a:extLst>
            </p:cNvPr>
            <p:cNvPicPr/>
            <p:nvPr/>
          </p:nvPicPr>
          <p:blipFill rotWithShape="1"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6470" t="-14364" r="-8843" b="-26693"/>
            <a:stretch/>
          </p:blipFill>
          <p:spPr bwMode="auto">
            <a:xfrm>
              <a:off x="2008669" y="4543827"/>
              <a:ext cx="805136" cy="437516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78" name="Immagine 177">
              <a:extLst>
                <a:ext uri="{FF2B5EF4-FFF2-40B4-BE49-F238E27FC236}">
                  <a16:creationId xmlns="" xmlns:a16="http://schemas.microsoft.com/office/drawing/2014/main" id="{14966F3A-BBCA-4683-86AB-274848120A01}"/>
                </a:ext>
              </a:extLst>
            </p:cNvPr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6407" y="4927735"/>
              <a:ext cx="908008" cy="35446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9" name="Immagine 178">
              <a:extLst>
                <a:ext uri="{FF2B5EF4-FFF2-40B4-BE49-F238E27FC236}">
                  <a16:creationId xmlns="" xmlns:a16="http://schemas.microsoft.com/office/drawing/2014/main" id="{B7C33491-C9D0-4F7F-82B5-C8EA3BF5914B}"/>
                </a:ext>
              </a:extLst>
            </p:cNvPr>
            <p:cNvPicPr/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4987" y="4049809"/>
              <a:ext cx="581827" cy="3690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0" name="Immagine 179">
              <a:extLst>
                <a:ext uri="{FF2B5EF4-FFF2-40B4-BE49-F238E27FC236}">
                  <a16:creationId xmlns="" xmlns:a16="http://schemas.microsoft.com/office/drawing/2014/main" id="{699370E8-91AE-4D91-B524-913F3C8362B4}"/>
                </a:ext>
              </a:extLst>
            </p:cNvPr>
            <p:cNvPicPr/>
            <p:nvPr/>
          </p:nvPicPr>
          <p:blipFill rotWithShape="1"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55719" y="4115348"/>
              <a:ext cx="922752" cy="505387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81" name="Immagine 180">
              <a:extLst>
                <a:ext uri="{FF2B5EF4-FFF2-40B4-BE49-F238E27FC236}">
                  <a16:creationId xmlns="" xmlns:a16="http://schemas.microsoft.com/office/drawing/2014/main" id="{C9500430-FFFE-4FB9-A791-37E41B9A56F7}"/>
                </a:ext>
              </a:extLst>
            </p:cNvPr>
            <p:cNvPicPr/>
            <p:nvPr/>
          </p:nvPicPr>
          <p:blipFill rotWithShape="1"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-27342"/>
            <a:stretch/>
          </p:blipFill>
          <p:spPr bwMode="auto">
            <a:xfrm>
              <a:off x="7008839" y="4518258"/>
              <a:ext cx="1229562" cy="364888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82" name="Immagine 181">
              <a:extLst>
                <a:ext uri="{FF2B5EF4-FFF2-40B4-BE49-F238E27FC236}">
                  <a16:creationId xmlns="" xmlns:a16="http://schemas.microsoft.com/office/drawing/2014/main" id="{07CE7946-D4C5-422A-8BD5-E38C41AA389E}"/>
                </a:ext>
              </a:extLst>
            </p:cNvPr>
            <p:cNvPicPr/>
            <p:nvPr/>
          </p:nvPicPr>
          <p:blipFill>
            <a:blip r:embed="rId2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8071" y="4222198"/>
              <a:ext cx="589280" cy="6387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3" name="Immagine 182">
              <a:extLst>
                <a:ext uri="{FF2B5EF4-FFF2-40B4-BE49-F238E27FC236}">
                  <a16:creationId xmlns="" xmlns:a16="http://schemas.microsoft.com/office/drawing/2014/main" id="{31598A49-4639-41A2-955D-0725493C4878}"/>
                </a:ext>
              </a:extLst>
            </p:cNvPr>
            <p:cNvPicPr/>
            <p:nvPr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029456" y="4872678"/>
              <a:ext cx="1926525" cy="4966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4" name="Immagine 183">
              <a:extLst>
                <a:ext uri="{FF2B5EF4-FFF2-40B4-BE49-F238E27FC236}">
                  <a16:creationId xmlns="" xmlns:a16="http://schemas.microsoft.com/office/drawing/2014/main" id="{87D5F2A2-C19E-46F5-9C15-30DCE78C3596}"/>
                </a:ext>
              </a:extLst>
            </p:cNvPr>
            <p:cNvPicPr/>
            <p:nvPr/>
          </p:nvPicPr>
          <p:blipFill>
            <a:blip r:embed="rId3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8778" y="1199484"/>
              <a:ext cx="680493" cy="66024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5" name="Immagine 184">
              <a:extLst>
                <a:ext uri="{FF2B5EF4-FFF2-40B4-BE49-F238E27FC236}">
                  <a16:creationId xmlns="" xmlns:a16="http://schemas.microsoft.com/office/drawing/2014/main" id="{508248BB-8DFF-4B1C-88E0-6A1843C9EA65}"/>
                </a:ext>
              </a:extLst>
            </p:cNvPr>
            <p:cNvPicPr/>
            <p:nvPr/>
          </p:nvPicPr>
          <p:blipFill>
            <a:blip r:embed="rId3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16657" y="3765985"/>
              <a:ext cx="998693" cy="43068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8" name="Titolo 1">
            <a:extLst>
              <a:ext uri="{FF2B5EF4-FFF2-40B4-BE49-F238E27FC236}">
                <a16:creationId xmlns="" xmlns:a16="http://schemas.microsoft.com/office/drawing/2014/main" id="{F479FFBB-F549-44D4-A433-A85DD810C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194" y="317935"/>
            <a:ext cx="7886700" cy="54096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PARTNERS</a:t>
            </a:r>
          </a:p>
        </p:txBody>
      </p:sp>
    </p:spTree>
    <p:extLst>
      <p:ext uri="{BB962C8B-B14F-4D97-AF65-F5344CB8AC3E}">
        <p14:creationId xmlns:p14="http://schemas.microsoft.com/office/powerpoint/2010/main" val="126840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3DD1A61-FFF1-4875-9861-E26A9F5C0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409" y="228429"/>
            <a:ext cx="8424543" cy="540960"/>
          </a:xfrm>
        </p:spPr>
        <p:txBody>
          <a:bodyPr/>
          <a:lstStyle/>
          <a:p>
            <a:r>
              <a:rPr lang="en-US" dirty="0"/>
              <a:t>Pact for skills: communication with EU Commission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9EC9D7EC-C742-4014-9811-0566483A7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Rettangolo 5">
            <a:extLst>
              <a:ext uri="{FF2B5EF4-FFF2-40B4-BE49-F238E27FC236}">
                <a16:creationId xmlns="" xmlns:a16="http://schemas.microsoft.com/office/drawing/2014/main" id="{A9DB368D-E10E-40AC-8863-3555AC3DCB5B}"/>
              </a:ext>
            </a:extLst>
          </p:cNvPr>
          <p:cNvSpPr/>
          <p:nvPr/>
        </p:nvSpPr>
        <p:spPr>
          <a:xfrm>
            <a:off x="567688" y="1522177"/>
            <a:ext cx="8007351" cy="2139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Remigio Berruto – UNITO, </a:t>
            </a:r>
            <a:br>
              <a:rPr lang="en-GB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FIELDS Coordinator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Daniele Rossi – CONFAGRICOLTURA, </a:t>
            </a:r>
            <a:br>
              <a:rPr lang="en-GB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Chairman Copa-</a:t>
            </a:r>
            <a:r>
              <a:rPr lang="en-GB" sz="2000" b="1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Cogeca</a:t>
            </a:r>
            <a:r>
              <a:rPr lang="en-GB" sz="2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Research &amp; Innovation</a:t>
            </a:r>
          </a:p>
          <a:p>
            <a:pPr marL="34290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531A505D-0D92-489A-A26F-57D2DFB78D9A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4" b="10777"/>
          <a:stretch/>
        </p:blipFill>
        <p:spPr bwMode="auto">
          <a:xfrm>
            <a:off x="486409" y="4444790"/>
            <a:ext cx="1804507" cy="1631545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2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263"/>
          <a:stretch/>
        </p:blipFill>
        <p:spPr bwMode="auto">
          <a:xfrm>
            <a:off x="5279923" y="4729103"/>
            <a:ext cx="3295116" cy="11702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6527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E7FB328-6AAC-4458-B261-2D89B82B9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Pact</a:t>
            </a:r>
            <a:r>
              <a:rPr lang="it-IT" dirty="0"/>
              <a:t> for Skills – </a:t>
            </a:r>
            <a:r>
              <a:rPr lang="it-IT" dirty="0" err="1"/>
              <a:t>shared</a:t>
            </a:r>
            <a:r>
              <a:rPr lang="it-IT" dirty="0"/>
              <a:t> engagement and approach to skills </a:t>
            </a:r>
            <a:r>
              <a:rPr lang="it-IT" dirty="0" err="1"/>
              <a:t>development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CDC47B73-D83C-435B-BD2C-B1ACA7173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Segnaposto contenuto 8">
            <a:extLst>
              <a:ext uri="{FF2B5EF4-FFF2-40B4-BE49-F238E27FC236}">
                <a16:creationId xmlns="" xmlns:a16="http://schemas.microsoft.com/office/drawing/2014/main" id="{1226C34B-EE15-4BA9-96D3-6E105D8AF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482" y="1397453"/>
            <a:ext cx="7886700" cy="5641570"/>
          </a:xfrm>
        </p:spPr>
        <p:txBody>
          <a:bodyPr/>
          <a:lstStyle/>
          <a:p>
            <a:r>
              <a:rPr lang="en-US" dirty="0"/>
              <a:t>Commission is launching a Pact for Skills — a shared engagement and approach to skills development. </a:t>
            </a:r>
          </a:p>
          <a:p>
            <a:r>
              <a:rPr lang="en-US" dirty="0"/>
              <a:t>The Pact is firmly anchored in the principles of the European Pillar of Social Rights and supports the goals of the </a:t>
            </a:r>
            <a:r>
              <a:rPr lang="en-US" dirty="0">
                <a:solidFill>
                  <a:srgbClr val="2A8ECE"/>
                </a:solidFill>
              </a:rPr>
              <a:t>Green Deal </a:t>
            </a:r>
            <a:r>
              <a:rPr lang="en-US" dirty="0"/>
              <a:t>and the </a:t>
            </a:r>
            <a:r>
              <a:rPr lang="en-US" dirty="0">
                <a:solidFill>
                  <a:srgbClr val="2A8ECE"/>
                </a:solidFill>
              </a:rPr>
              <a:t>digital transformation</a:t>
            </a:r>
          </a:p>
          <a:p>
            <a:r>
              <a:rPr lang="en-US" dirty="0"/>
              <a:t>The Pact aims to </a:t>
            </a:r>
            <a:r>
              <a:rPr lang="en-US" dirty="0" err="1"/>
              <a:t>mobilise</a:t>
            </a:r>
            <a:r>
              <a:rPr lang="en-US" dirty="0"/>
              <a:t> and </a:t>
            </a:r>
            <a:r>
              <a:rPr lang="en-US" dirty="0" err="1"/>
              <a:t>incentivise</a:t>
            </a:r>
            <a:r>
              <a:rPr lang="en-US" dirty="0"/>
              <a:t> private and public stakeholders to take concrete action for the </a:t>
            </a:r>
            <a:r>
              <a:rPr lang="en-US" dirty="0">
                <a:solidFill>
                  <a:srgbClr val="2A8ECE"/>
                </a:solidFill>
              </a:rPr>
              <a:t>upskilling</a:t>
            </a:r>
            <a:r>
              <a:rPr lang="en-US" dirty="0"/>
              <a:t> and </a:t>
            </a:r>
            <a:r>
              <a:rPr lang="en-US" dirty="0">
                <a:solidFill>
                  <a:srgbClr val="2A8ECE"/>
                </a:solidFill>
              </a:rPr>
              <a:t>reskilling</a:t>
            </a:r>
            <a:r>
              <a:rPr lang="en-US" dirty="0"/>
              <a:t> of people of working age, and, when relevant, pool efforts in the partnerships.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750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E7FB328-6AAC-4458-B261-2D89B82B9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Pact</a:t>
            </a:r>
            <a:r>
              <a:rPr lang="it-IT" dirty="0"/>
              <a:t> for Skills – </a:t>
            </a:r>
            <a:r>
              <a:rPr lang="it-IT" dirty="0" err="1"/>
              <a:t>shared</a:t>
            </a:r>
            <a:r>
              <a:rPr lang="it-IT" dirty="0"/>
              <a:t> engagement and approach to skills </a:t>
            </a:r>
            <a:r>
              <a:rPr lang="it-IT" dirty="0" err="1"/>
              <a:t>development</a:t>
            </a:r>
            <a:endParaRPr lang="it-IT" dirty="0"/>
          </a:p>
        </p:txBody>
      </p:sp>
      <p:pic>
        <p:nvPicPr>
          <p:cNvPr id="6" name="Segnaposto contenuto 5">
            <a:extLst>
              <a:ext uri="{FF2B5EF4-FFF2-40B4-BE49-F238E27FC236}">
                <a16:creationId xmlns="" xmlns:a16="http://schemas.microsoft.com/office/drawing/2014/main" id="{5182D621-3D6B-4BB1-98F5-F5334629BF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0429" y="1240438"/>
            <a:ext cx="3366055" cy="4345902"/>
          </a:xfrm>
          <a:prstGeom prst="rect">
            <a:avLst/>
          </a:prstGeom>
        </p:spPr>
      </p:pic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CDC47B73-D83C-435B-BD2C-B1ACA7173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E511CDEB-37E6-4EEF-BB53-1B34835A3D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013" y="1365763"/>
            <a:ext cx="3471936" cy="4274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50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4A2846DA-A254-4505-8466-DE563D389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7581"/>
            <a:ext cx="7886700" cy="540960"/>
          </a:xfrm>
        </p:spPr>
        <p:txBody>
          <a:bodyPr/>
          <a:lstStyle/>
          <a:p>
            <a:r>
              <a:rPr lang="it-IT" dirty="0"/>
              <a:t>EU </a:t>
            </a:r>
            <a:r>
              <a:rPr lang="it-IT" dirty="0" err="1"/>
              <a:t>Commission</a:t>
            </a:r>
            <a:r>
              <a:rPr lang="it-IT" dirty="0"/>
              <a:t> support for the implementation </a:t>
            </a:r>
            <a:r>
              <a:rPr lang="it-IT" dirty="0" err="1"/>
              <a:t>og</a:t>
            </a:r>
            <a:r>
              <a:rPr lang="it-IT" dirty="0"/>
              <a:t> the </a:t>
            </a:r>
            <a:r>
              <a:rPr lang="it-IT" dirty="0" err="1"/>
              <a:t>pact</a:t>
            </a:r>
            <a:r>
              <a:rPr lang="it-IT" dirty="0"/>
              <a:t> for skills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="" xmlns:a16="http://schemas.microsoft.com/office/drawing/2014/main" id="{43494E7A-95AF-4BCA-996A-8B3E4AE0AE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0134" y="1169028"/>
            <a:ext cx="6345101" cy="5011060"/>
          </a:xfrm>
          <a:prstGeom prst="rect">
            <a:avLst/>
          </a:prstGeom>
        </p:spPr>
      </p:pic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18E79971-B706-407F-BE9E-D52746E2A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60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1E25EFF-CE65-4E49-AA37-69A404884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248749"/>
            <a:ext cx="8352893" cy="540960"/>
          </a:xfrm>
        </p:spPr>
        <p:txBody>
          <a:bodyPr/>
          <a:lstStyle/>
          <a:p>
            <a:r>
              <a:rPr lang="en-US" dirty="0"/>
              <a:t>Pact for Skills Roundtable with Commissioners </a:t>
            </a:r>
            <a:r>
              <a:rPr lang="en-US" dirty="0" err="1"/>
              <a:t>Schmit</a:t>
            </a:r>
            <a:r>
              <a:rPr lang="en-US" dirty="0"/>
              <a:t> and Breton for </a:t>
            </a:r>
            <a:r>
              <a:rPr lang="it-IT" dirty="0"/>
              <a:t>the Agri-food </a:t>
            </a:r>
            <a:r>
              <a:rPr lang="it-IT" dirty="0" err="1"/>
              <a:t>Ecosystem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DA9C16B5-924E-42ED-A49C-392984E13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36788"/>
            <a:ext cx="7886700" cy="5185932"/>
          </a:xfrm>
        </p:spPr>
        <p:txBody>
          <a:bodyPr/>
          <a:lstStyle/>
          <a:p>
            <a:pPr algn="l"/>
            <a:r>
              <a:rPr lang="en-US" sz="1800" dirty="0"/>
              <a:t>On Feb, 18, 2021</a:t>
            </a:r>
          </a:p>
          <a:p>
            <a:pPr algn="l"/>
            <a:r>
              <a:rPr lang="en-US" sz="1800" dirty="0"/>
              <a:t>brought together executive representatives of </a:t>
            </a:r>
            <a:r>
              <a:rPr lang="it-IT" sz="1800" dirty="0" err="1"/>
              <a:t>industry</a:t>
            </a:r>
            <a:r>
              <a:rPr lang="it-IT" sz="1800" dirty="0"/>
              <a:t>, </a:t>
            </a:r>
            <a:r>
              <a:rPr lang="it-IT" sz="1800" dirty="0" err="1"/>
              <a:t>sectoral</a:t>
            </a:r>
            <a:r>
              <a:rPr lang="it-IT" sz="1800" dirty="0"/>
              <a:t> </a:t>
            </a:r>
            <a:r>
              <a:rPr lang="it-IT" sz="1800" dirty="0" err="1"/>
              <a:t>organisations</a:t>
            </a:r>
            <a:r>
              <a:rPr lang="it-IT" sz="1800" dirty="0"/>
              <a:t>, social partners, educational and training </a:t>
            </a:r>
            <a:r>
              <a:rPr lang="it-IT" sz="1800" dirty="0" err="1"/>
              <a:t>organisations</a:t>
            </a:r>
            <a:endParaRPr lang="it-IT" sz="1800" dirty="0"/>
          </a:p>
          <a:p>
            <a:pPr algn="l"/>
            <a:r>
              <a:rPr lang="en-US" sz="1800" dirty="0"/>
              <a:t>Urgent to address the skills needs of the agri-food ecosystem in order to successfully achieve and benefit from the green and digital </a:t>
            </a:r>
            <a:r>
              <a:rPr lang="it-IT" sz="1800" dirty="0"/>
              <a:t>transition.</a:t>
            </a:r>
          </a:p>
          <a:p>
            <a:pPr algn="l"/>
            <a:r>
              <a:rPr lang="en-US" sz="1800" dirty="0"/>
              <a:t>Upskilling and reskilling workers along the food supply chain will strengthen the resilience of this vital ecosystem</a:t>
            </a:r>
          </a:p>
          <a:p>
            <a:r>
              <a:rPr lang="en-US" sz="1800" dirty="0"/>
              <a:t>Needs of farmers and food SMEs have to be addressed </a:t>
            </a:r>
            <a:r>
              <a:rPr lang="it-IT" sz="1800" dirty="0" err="1"/>
              <a:t>immediately</a:t>
            </a:r>
            <a:r>
              <a:rPr lang="it-IT" sz="1800" dirty="0"/>
              <a:t>.</a:t>
            </a:r>
            <a:r>
              <a:rPr lang="en-US" sz="1800" dirty="0"/>
              <a:t> Urgent to motivate people, in particular the young, to be part of this ecosystem, especially in rural areas</a:t>
            </a:r>
          </a:p>
          <a:p>
            <a:r>
              <a:rPr lang="en-US" sz="1800" dirty="0"/>
              <a:t>Vocational and peer-to-peer training as well as best practices exchange and dissemination through the creation of a professional network at European level</a:t>
            </a:r>
          </a:p>
          <a:p>
            <a:r>
              <a:rPr lang="en-US" sz="1800" dirty="0"/>
              <a:t>Address the current skills gap, strengthen its resilience and reach the Green </a:t>
            </a:r>
            <a:r>
              <a:rPr lang="it-IT" sz="1800" dirty="0"/>
              <a:t>Deal targets.</a:t>
            </a:r>
            <a:endParaRPr lang="en-US" sz="1800" dirty="0"/>
          </a:p>
          <a:p>
            <a:endParaRPr lang="en-US" dirty="0"/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7D37DE20-C573-4262-88F2-0B99E664E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64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C86D545-7CCC-4FB1-9C9F-096DAB643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248749"/>
            <a:ext cx="8306477" cy="540960"/>
          </a:xfrm>
        </p:spPr>
        <p:txBody>
          <a:bodyPr/>
          <a:lstStyle/>
          <a:p>
            <a:r>
              <a:rPr lang="en-US" dirty="0"/>
              <a:t>Pact for Skills Roundtable with Commissioners </a:t>
            </a:r>
            <a:r>
              <a:rPr lang="en-US" dirty="0" err="1"/>
              <a:t>Schmit</a:t>
            </a:r>
            <a:r>
              <a:rPr lang="en-US" dirty="0"/>
              <a:t> and Breton for </a:t>
            </a:r>
            <a:r>
              <a:rPr lang="it-IT" dirty="0"/>
              <a:t>the Agri-food </a:t>
            </a:r>
            <a:r>
              <a:rPr lang="it-IT" dirty="0" err="1"/>
              <a:t>Ecosystem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FC14CB8-600F-46D3-A5DE-7518B69A1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789709"/>
            <a:ext cx="7886700" cy="5641570"/>
          </a:xfrm>
        </p:spPr>
        <p:txBody>
          <a:bodyPr/>
          <a:lstStyle/>
          <a:p>
            <a:endParaRPr lang="it-IT" dirty="0"/>
          </a:p>
          <a:p>
            <a:r>
              <a:rPr lang="it-IT" sz="1800" dirty="0" err="1"/>
              <a:t>Participants</a:t>
            </a:r>
            <a:r>
              <a:rPr lang="it-IT" sz="1800" dirty="0"/>
              <a:t> </a:t>
            </a:r>
            <a:r>
              <a:rPr lang="en-US" sz="1800" dirty="0"/>
              <a:t>with clear commitments of involvement, could already embrace the proposed Pact for skills initiative</a:t>
            </a:r>
          </a:p>
          <a:p>
            <a:pPr algn="l"/>
            <a:r>
              <a:rPr lang="it-IT" sz="1800" dirty="0" err="1"/>
              <a:t>Both</a:t>
            </a:r>
            <a:r>
              <a:rPr lang="it-IT" sz="1800" dirty="0"/>
              <a:t> </a:t>
            </a:r>
            <a:r>
              <a:rPr lang="en-US" sz="1800" dirty="0"/>
              <a:t>Commissioners underscored the importance of collaboration, especially given the integrated nature of the food supply chain</a:t>
            </a:r>
          </a:p>
          <a:p>
            <a:pPr algn="l"/>
            <a:r>
              <a:rPr lang="en-US" sz="1800" dirty="0"/>
              <a:t>Clear ideas and commitments would have to be agreed upon soon, in order to establish agri-food skills partnerships in the immediate </a:t>
            </a:r>
            <a:r>
              <a:rPr lang="it-IT" sz="1800" dirty="0"/>
              <a:t>future.</a:t>
            </a:r>
          </a:p>
          <a:p>
            <a:pPr algn="l"/>
            <a:endParaRPr lang="it-IT" sz="1800" dirty="0"/>
          </a:p>
          <a:p>
            <a:pPr algn="l"/>
            <a:r>
              <a:rPr lang="it-IT" sz="1800" dirty="0">
                <a:solidFill>
                  <a:srgbClr val="2E74B5"/>
                </a:solidFill>
              </a:rPr>
              <a:t>The Sector Skill Alliance </a:t>
            </a:r>
            <a:r>
              <a:rPr lang="it-IT" sz="1800" dirty="0" err="1">
                <a:solidFill>
                  <a:srgbClr val="2E74B5"/>
                </a:solidFill>
              </a:rPr>
              <a:t>we</a:t>
            </a:r>
            <a:r>
              <a:rPr lang="it-IT" sz="1800" dirty="0">
                <a:solidFill>
                  <a:srgbClr val="2E74B5"/>
                </a:solidFill>
              </a:rPr>
              <a:t> are </a:t>
            </a:r>
            <a:r>
              <a:rPr lang="it-IT" sz="1800" dirty="0" err="1">
                <a:solidFill>
                  <a:srgbClr val="2E74B5"/>
                </a:solidFill>
              </a:rPr>
              <a:t>going</a:t>
            </a:r>
            <a:r>
              <a:rPr lang="it-IT" sz="1800" dirty="0">
                <a:solidFill>
                  <a:srgbClr val="2E74B5"/>
                </a:solidFill>
              </a:rPr>
              <a:t> to </a:t>
            </a:r>
            <a:r>
              <a:rPr lang="it-IT" sz="1800" dirty="0" err="1">
                <a:solidFill>
                  <a:srgbClr val="2E74B5"/>
                </a:solidFill>
              </a:rPr>
              <a:t>sign</a:t>
            </a:r>
            <a:r>
              <a:rPr lang="it-IT" sz="1800" dirty="0">
                <a:solidFill>
                  <a:srgbClr val="2E74B5"/>
                </a:solidFill>
              </a:rPr>
              <a:t> </a:t>
            </a:r>
            <a:r>
              <a:rPr lang="it-IT" sz="1800" dirty="0" err="1">
                <a:solidFill>
                  <a:srgbClr val="2E74B5"/>
                </a:solidFill>
              </a:rPr>
              <a:t>goes</a:t>
            </a:r>
            <a:r>
              <a:rPr lang="it-IT" sz="1800" dirty="0">
                <a:solidFill>
                  <a:srgbClr val="2E74B5"/>
                </a:solidFill>
              </a:rPr>
              <a:t> </a:t>
            </a:r>
            <a:r>
              <a:rPr lang="it-IT" sz="1800" dirty="0" err="1">
                <a:solidFill>
                  <a:srgbClr val="2E74B5"/>
                </a:solidFill>
              </a:rPr>
              <a:t>already</a:t>
            </a:r>
            <a:r>
              <a:rPr lang="it-IT" sz="1800" dirty="0">
                <a:solidFill>
                  <a:srgbClr val="2E74B5"/>
                </a:solidFill>
              </a:rPr>
              <a:t> in </a:t>
            </a:r>
            <a:r>
              <a:rPr lang="it-IT" sz="1800" dirty="0" err="1">
                <a:solidFill>
                  <a:srgbClr val="2E74B5"/>
                </a:solidFill>
              </a:rPr>
              <a:t>this</a:t>
            </a:r>
            <a:r>
              <a:rPr lang="it-IT" sz="1800" dirty="0">
                <a:solidFill>
                  <a:srgbClr val="2E74B5"/>
                </a:solidFill>
              </a:rPr>
              <a:t> </a:t>
            </a:r>
            <a:r>
              <a:rPr lang="it-IT" sz="1800" dirty="0" err="1">
                <a:solidFill>
                  <a:srgbClr val="2E74B5"/>
                </a:solidFill>
              </a:rPr>
              <a:t>direction</a:t>
            </a:r>
            <a:endParaRPr lang="it-IT" sz="1800" dirty="0">
              <a:solidFill>
                <a:srgbClr val="2E74B5"/>
              </a:solidFill>
            </a:endParaRPr>
          </a:p>
          <a:p>
            <a:pPr algn="l"/>
            <a:r>
              <a:rPr lang="it-IT" sz="1800" dirty="0"/>
              <a:t>The </a:t>
            </a:r>
            <a:r>
              <a:rPr lang="it-IT" sz="1800" dirty="0" err="1"/>
              <a:t>main</a:t>
            </a:r>
            <a:r>
              <a:rPr lang="it-IT" sz="1800" dirty="0"/>
              <a:t> </a:t>
            </a:r>
            <a:r>
              <a:rPr lang="it-IT" sz="1800" dirty="0" err="1"/>
              <a:t>documents</a:t>
            </a:r>
            <a:r>
              <a:rPr lang="it-IT" sz="1800" dirty="0"/>
              <a:t> of </a:t>
            </a:r>
            <a:r>
              <a:rPr lang="it-IT" sz="1800" dirty="0" err="1"/>
              <a:t>Pact</a:t>
            </a:r>
            <a:r>
              <a:rPr lang="it-IT" sz="1800" dirty="0"/>
              <a:t> for Skill </a:t>
            </a:r>
            <a:r>
              <a:rPr lang="it-IT" sz="1800" dirty="0" err="1"/>
              <a:t>will</a:t>
            </a:r>
            <a:r>
              <a:rPr lang="it-IT" sz="1800" dirty="0"/>
              <a:t> be </a:t>
            </a:r>
            <a:r>
              <a:rPr lang="it-IT" sz="1800" dirty="0" err="1"/>
              <a:t>uploaded</a:t>
            </a:r>
            <a:r>
              <a:rPr lang="it-IT" sz="1800" dirty="0"/>
              <a:t> to the management </a:t>
            </a:r>
            <a:r>
              <a:rPr lang="it-IT" sz="1800" dirty="0" err="1"/>
              <a:t>portal</a:t>
            </a:r>
            <a:r>
              <a:rPr lang="it-IT" sz="1800" dirty="0"/>
              <a:t> </a:t>
            </a:r>
            <a:r>
              <a:rPr lang="it-IT" sz="1800" dirty="0" err="1"/>
              <a:t>after</a:t>
            </a:r>
            <a:r>
              <a:rPr lang="it-IT" sz="1800" dirty="0"/>
              <a:t> the meeting, and </a:t>
            </a:r>
            <a:r>
              <a:rPr lang="it-IT" sz="1800" dirty="0" err="1"/>
              <a:t>we</a:t>
            </a:r>
            <a:r>
              <a:rPr lang="it-IT" sz="1800" dirty="0"/>
              <a:t> </a:t>
            </a:r>
            <a:r>
              <a:rPr lang="it-IT" sz="1800" dirty="0" err="1"/>
              <a:t>will</a:t>
            </a:r>
            <a:r>
              <a:rPr lang="it-IT" sz="1800" dirty="0"/>
              <a:t> </a:t>
            </a:r>
            <a:r>
              <a:rPr lang="it-IT" sz="1800" dirty="0" err="1"/>
              <a:t>organise</a:t>
            </a:r>
            <a:r>
              <a:rPr lang="it-IT" sz="1800" dirty="0"/>
              <a:t> meeting to </a:t>
            </a:r>
            <a:r>
              <a:rPr lang="it-IT" sz="1800" dirty="0" err="1"/>
              <a:t>think</a:t>
            </a:r>
            <a:r>
              <a:rPr lang="it-IT" sz="1800" dirty="0"/>
              <a:t> </a:t>
            </a:r>
            <a:r>
              <a:rPr lang="it-IT" sz="1800" dirty="0" err="1"/>
              <a:t>about</a:t>
            </a:r>
            <a:r>
              <a:rPr lang="it-IT" sz="1800" dirty="0"/>
              <a:t> FIELDS </a:t>
            </a:r>
            <a:r>
              <a:rPr lang="it-IT" sz="1800" dirty="0" err="1"/>
              <a:t>contribution</a:t>
            </a:r>
            <a:r>
              <a:rPr lang="it-IT" sz="1800" dirty="0"/>
              <a:t> in </a:t>
            </a:r>
            <a:r>
              <a:rPr lang="it-IT" sz="1800" dirty="0" err="1"/>
              <a:t>this</a:t>
            </a:r>
            <a:r>
              <a:rPr lang="it-IT" sz="1800" dirty="0"/>
              <a:t> </a:t>
            </a:r>
            <a:r>
              <a:rPr lang="it-IT" sz="1800" dirty="0" err="1"/>
              <a:t>regard</a:t>
            </a:r>
            <a:endParaRPr lang="it-IT" sz="1800" dirty="0"/>
          </a:p>
          <a:p>
            <a:endParaRPr lang="it-IT" sz="18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63845D58-A079-49CA-806B-14A57A5AD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13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479FFBB-F549-44D4-A433-A85DD810C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Activities</a:t>
            </a:r>
            <a:r>
              <a:rPr lang="it-IT" dirty="0"/>
              <a:t> and deliverable progress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51216566-BB7A-4775-96B0-E89827124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49D3936D-DDBE-4BA2-B800-83975F6F43AB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0" y="1030014"/>
            <a:ext cx="9144000" cy="4535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37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LLaboratE-ThemeNew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LaboratE-ThemeNew" id="{AD441D31-B38D-4F89-B57E-CC0212D26925}" vid="{A4654D39-5463-4B11-90A2-3C333BBC5873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19415</TotalTime>
  <Words>888</Words>
  <Application>Microsoft Office PowerPoint</Application>
  <PresentationFormat>Presentazione su schermo (4:3)</PresentationFormat>
  <Paragraphs>172</Paragraphs>
  <Slides>13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Arial</vt:lpstr>
      <vt:lpstr>Bahnschrift Light Condensed</vt:lpstr>
      <vt:lpstr>Calibri</vt:lpstr>
      <vt:lpstr>Times New Roman</vt:lpstr>
      <vt:lpstr>CoLLaboratE-ThemeNew</vt:lpstr>
      <vt:lpstr>FIELDS early project results</vt:lpstr>
      <vt:lpstr>PARTNERS</vt:lpstr>
      <vt:lpstr>Pact for skills: communication with EU Commission </vt:lpstr>
      <vt:lpstr>Pact for Skills – shared engagement and approach to skills development</vt:lpstr>
      <vt:lpstr>Pact for Skills – shared engagement and approach to skills development</vt:lpstr>
      <vt:lpstr>EU Commission support for the implementation og the pact for skills</vt:lpstr>
      <vt:lpstr>Pact for Skills Roundtable with Commissioners Schmit and Breton for the Agri-food Ecosystem</vt:lpstr>
      <vt:lpstr>Pact for Skills Roundtable with Commissioners Schmit and Breton for the Agri-food Ecosystem</vt:lpstr>
      <vt:lpstr>Activities and deliverable progress</vt:lpstr>
      <vt:lpstr>Agenda - Project results &amp; Future activities </vt:lpstr>
      <vt:lpstr>Agenda - Project results &amp; Future activities</vt:lpstr>
      <vt:lpstr>Agenda - Project results &amp; Future activities</vt:lpstr>
      <vt:lpstr>Thank you for your attention!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WP1 - Project Management</dc:title>
  <dc:creator>Fotis Dimeas</dc:creator>
  <cp:lastModifiedBy>Francesca </cp:lastModifiedBy>
  <cp:revision>187</cp:revision>
  <dcterms:created xsi:type="dcterms:W3CDTF">2018-10-15T13:11:22Z</dcterms:created>
  <dcterms:modified xsi:type="dcterms:W3CDTF">2021-03-19T15:04:48Z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484126-3486-41a9-802e-7f1e2277276c_Enabled">
    <vt:lpwstr>True</vt:lpwstr>
  </property>
  <property fmtid="{D5CDD505-2E9C-101B-9397-08002B2CF9AE}" pid="3" name="MSIP_Label_d0484126-3486-41a9-802e-7f1e2277276c_SiteId">
    <vt:lpwstr>eec01f8e-737f-43e3-9ed5-f8a59913bd82</vt:lpwstr>
  </property>
  <property fmtid="{D5CDD505-2E9C-101B-9397-08002B2CF9AE}" pid="4" name="MSIP_Label_d0484126-3486-41a9-802e-7f1e2277276c_Owner">
    <vt:lpwstr>pal.johan.from@nmbu.no</vt:lpwstr>
  </property>
  <property fmtid="{D5CDD505-2E9C-101B-9397-08002B2CF9AE}" pid="5" name="MSIP_Label_d0484126-3486-41a9-802e-7f1e2277276c_SetDate">
    <vt:lpwstr>2020-01-11T12:05:33.3131731Z</vt:lpwstr>
  </property>
  <property fmtid="{D5CDD505-2E9C-101B-9397-08002B2CF9AE}" pid="6" name="MSIP_Label_d0484126-3486-41a9-802e-7f1e2277276c_Name">
    <vt:lpwstr>Internal</vt:lpwstr>
  </property>
  <property fmtid="{D5CDD505-2E9C-101B-9397-08002B2CF9AE}" pid="7" name="MSIP_Label_d0484126-3486-41a9-802e-7f1e2277276c_Application">
    <vt:lpwstr>Microsoft Azure Information Protection</vt:lpwstr>
  </property>
  <property fmtid="{D5CDD505-2E9C-101B-9397-08002B2CF9AE}" pid="8" name="MSIP_Label_d0484126-3486-41a9-802e-7f1e2277276c_ActionId">
    <vt:lpwstr>d4a85e94-51e7-46ba-8cf1-49bfd1a7a6de</vt:lpwstr>
  </property>
  <property fmtid="{D5CDD505-2E9C-101B-9397-08002B2CF9AE}" pid="9" name="MSIP_Label_d0484126-3486-41a9-802e-7f1e2277276c_Extended_MSFT_Method">
    <vt:lpwstr>Automatic</vt:lpwstr>
  </property>
  <property fmtid="{D5CDD505-2E9C-101B-9397-08002B2CF9AE}" pid="10" name="Sensitivity">
    <vt:lpwstr>Internal</vt:lpwstr>
  </property>
</Properties>
</file>