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61" r:id="rId3"/>
    <p:sldId id="307" r:id="rId4"/>
    <p:sldId id="308" r:id="rId5"/>
    <p:sldId id="311" r:id="rId6"/>
    <p:sldId id="309"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F59"/>
    <a:srgbClr val="304A89"/>
    <a:srgbClr val="FFFFFF"/>
    <a:srgbClr val="F99645"/>
    <a:srgbClr val="F98A39"/>
    <a:srgbClr val="F79839"/>
    <a:srgbClr val="305090"/>
    <a:srgbClr val="274A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47" autoAdjust="0"/>
    <p:restoredTop sz="94694"/>
  </p:normalViewPr>
  <p:slideViewPr>
    <p:cSldViewPr snapToGrid="0">
      <p:cViewPr varScale="1">
        <p:scale>
          <a:sx n="59" d="100"/>
          <a:sy n="59" d="100"/>
        </p:scale>
        <p:origin x="1192"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pPr/>
              <a:t>5/7/2020</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pPr/>
              <a:t>‹Nº›</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pPr/>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76740"/>
            <a:ext cx="7772400" cy="699626"/>
          </a:xfrm>
        </p:spPr>
        <p:txBody>
          <a:bodyPr anchor="t">
            <a:normAutofit/>
          </a:bodyPr>
          <a:lstStyle>
            <a:lvl1pPr algn="ctr">
              <a:defRPr sz="4000">
                <a:solidFill>
                  <a:schemeClr val="accent6">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151312" y="3184201"/>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Ορθογώνιο 5"/>
          <p:cNvSpPr/>
          <p:nvPr/>
        </p:nvSpPr>
        <p:spPr>
          <a:xfrm>
            <a:off x="0" y="6681216"/>
            <a:ext cx="9144000" cy="202184"/>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7" name="Ορθογώνιο 6"/>
          <p:cNvSpPr/>
          <p:nvPr/>
        </p:nvSpPr>
        <p:spPr>
          <a:xfrm>
            <a:off x="0" y="6600305"/>
            <a:ext cx="9144000" cy="1084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chemeClr val="accent6"/>
              </a:solidFill>
            </a:endParaRPr>
          </a:p>
        </p:txBody>
      </p:sp>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C94A9C6C-1472-49E2-A08D-475DB4E3CBD3}" type="slidenum">
              <a:rPr lang="en-US" smtClean="0"/>
              <a:pPr/>
              <a:t>‹Nº›</a:t>
            </a:fld>
            <a:endParaRPr lang="en-US" dirty="0"/>
          </a:p>
        </p:txBody>
      </p:sp>
      <p:cxnSp>
        <p:nvCxnSpPr>
          <p:cNvPr id="7" name="Ευθεία γραμμή σύνδεσης 6"/>
          <p:cNvCxnSpPr/>
          <p:nvPr/>
        </p:nvCxnSpPr>
        <p:spPr>
          <a:xfrm>
            <a:off x="628650" y="702148"/>
            <a:ext cx="7886700"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000">
                <a:solidFill>
                  <a:srgbClr val="344F59"/>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0" y="6483649"/>
            <a:ext cx="1266826" cy="243839"/>
          </a:xfrm>
          <a:prstGeom prst="rect">
            <a:avLst/>
          </a:prstGeom>
        </p:spPr>
        <p:txBody>
          <a:bodyPr/>
          <a:lstStyle/>
          <a:p>
            <a:endParaRPr lang="en-US" dirty="0"/>
          </a:p>
        </p:txBody>
      </p:sp>
      <p:sp>
        <p:nvSpPr>
          <p:cNvPr id="5" name="Footer Placeholder 4"/>
          <p:cNvSpPr>
            <a:spLocks noGrp="1"/>
          </p:cNvSpPr>
          <p:nvPr>
            <p:ph type="ftr" sz="quarter" idx="11"/>
          </p:nvPr>
        </p:nvSpPr>
        <p:spPr>
          <a:xfrm>
            <a:off x="3028950" y="6366473"/>
            <a:ext cx="3086100" cy="24384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94A9C6C-1472-49E2-A08D-475DB4E3CBD3}" type="slidenum">
              <a:rPr lang="en-US" smtClean="0"/>
              <a:pPr/>
              <a:t>‹Nº›</a:t>
            </a:fld>
            <a:endParaRPr lang="en-US" dirty="0"/>
          </a:p>
        </p:txBody>
      </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94A9C6C-1472-49E2-A08D-475DB4E3CBD3}" type="slidenum">
              <a:rPr lang="en-US" smtClean="0"/>
              <a:pPr/>
              <a:t>‹Nº›</a:t>
            </a:fld>
            <a:endParaRPr lang="en-US" dirty="0"/>
          </a:p>
        </p:txBody>
      </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Ορθογώνιο 12"/>
          <p:cNvSpPr/>
          <p:nvPr userDrawn="1"/>
        </p:nvSpPr>
        <p:spPr>
          <a:xfrm>
            <a:off x="0" y="6605569"/>
            <a:ext cx="9144000" cy="252432"/>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14" name="Ορθογώνιο 13"/>
          <p:cNvSpPr/>
          <p:nvPr userDrawn="1"/>
        </p:nvSpPr>
        <p:spPr>
          <a:xfrm>
            <a:off x="0" y="6605569"/>
            <a:ext cx="1266826" cy="2524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2" name="Title Placeholder 1"/>
          <p:cNvSpPr>
            <a:spLocks noGrp="1"/>
          </p:cNvSpPr>
          <p:nvPr>
            <p:ph type="title"/>
          </p:nvPr>
        </p:nvSpPr>
        <p:spPr>
          <a:xfrm>
            <a:off x="628650" y="248749"/>
            <a:ext cx="7886700" cy="540960"/>
          </a:xfrm>
          <a:prstGeom prst="rect">
            <a:avLst/>
          </a:prstGeom>
        </p:spPr>
        <p:txBody>
          <a:bodyPr vert="horz" lIns="91440" tIns="45720" rIns="91440" bIns="45720" rtlCol="0" anchor="ctr">
            <a:normAutofit/>
          </a:bodyPr>
          <a:lstStyle/>
          <a:p>
            <a:r>
              <a:rPr lang="el-GR" dirty="0"/>
              <a:t>Στυλ κύριου τίτλου</a:t>
            </a:r>
            <a:endParaRPr lang="en-US" dirty="0"/>
          </a:p>
        </p:txBody>
      </p:sp>
      <p:sp>
        <p:nvSpPr>
          <p:cNvPr id="3" name="Text Placeholder 2"/>
          <p:cNvSpPr>
            <a:spLocks noGrp="1"/>
          </p:cNvSpPr>
          <p:nvPr>
            <p:ph type="body" idx="1"/>
          </p:nvPr>
        </p:nvSpPr>
        <p:spPr>
          <a:xfrm>
            <a:off x="628650" y="881150"/>
            <a:ext cx="7886700" cy="5641570"/>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6" name="Slide Number Placeholder 5"/>
          <p:cNvSpPr>
            <a:spLocks noGrp="1"/>
          </p:cNvSpPr>
          <p:nvPr>
            <p:ph type="sldNum" sz="quarter" idx="4"/>
          </p:nvPr>
        </p:nvSpPr>
        <p:spPr>
          <a:xfrm>
            <a:off x="7013829" y="6614160"/>
            <a:ext cx="20574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‹Nº›</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1811" y="2233689"/>
            <a:ext cx="8680704" cy="1268522"/>
          </a:xfrm>
        </p:spPr>
        <p:txBody>
          <a:bodyPr>
            <a:noAutofit/>
          </a:bodyPr>
          <a:lstStyle/>
          <a:p>
            <a:r>
              <a:rPr lang="en-US" sz="4400" dirty="0"/>
              <a:t>WP1– </a:t>
            </a:r>
            <a:r>
              <a:rPr lang="en-GB" sz="4400" dirty="0"/>
              <a:t>Tasks 1.1 and 1.2</a:t>
            </a:r>
            <a:br>
              <a:rPr lang="en-GB" sz="4400" dirty="0"/>
            </a:br>
            <a:r>
              <a:rPr lang="en-GB" sz="4400" dirty="0"/>
              <a:t>overview</a:t>
            </a:r>
            <a:endParaRPr lang="en-US" sz="4400" dirty="0"/>
          </a:p>
        </p:txBody>
      </p:sp>
      <p:sp>
        <p:nvSpPr>
          <p:cNvPr id="4" name="Υπότιτλος 3"/>
          <p:cNvSpPr>
            <a:spLocks noGrp="1"/>
          </p:cNvSpPr>
          <p:nvPr>
            <p:ph type="subTitle" idx="1"/>
          </p:nvPr>
        </p:nvSpPr>
        <p:spPr>
          <a:xfrm>
            <a:off x="1915990" y="5360987"/>
            <a:ext cx="3258246" cy="966378"/>
          </a:xfrm>
        </p:spPr>
        <p:txBody>
          <a:bodyPr>
            <a:normAutofit/>
          </a:bodyPr>
          <a:lstStyle/>
          <a:p>
            <a:r>
              <a:rPr lang="en-US" sz="2000" dirty="0"/>
              <a:t>Luis.Mayor@iseki-food.net</a:t>
            </a:r>
          </a:p>
          <a:p>
            <a:endParaRPr lang="en-US" dirty="0"/>
          </a:p>
        </p:txBody>
      </p:sp>
      <p:sp>
        <p:nvSpPr>
          <p:cNvPr id="6" name="Υπότιτλος 2"/>
          <p:cNvSpPr txBox="1">
            <a:spLocks/>
          </p:cNvSpPr>
          <p:nvPr/>
        </p:nvSpPr>
        <p:spPr>
          <a:xfrm>
            <a:off x="74490" y="5360987"/>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3" name="TextBox 2"/>
          <p:cNvSpPr txBox="1"/>
          <p:nvPr/>
        </p:nvSpPr>
        <p:spPr>
          <a:xfrm>
            <a:off x="-40456" y="368135"/>
            <a:ext cx="8961120" cy="646331"/>
          </a:xfrm>
          <a:prstGeom prst="rect">
            <a:avLst/>
          </a:prstGeom>
          <a:noFill/>
        </p:spPr>
        <p:txBody>
          <a:bodyPr wrap="square" rtlCol="0">
            <a:spAutoFit/>
          </a:bodyPr>
          <a:lstStyle/>
          <a:p>
            <a:pPr algn="ctr"/>
            <a:r>
              <a:rPr lang="en-US" sz="3600" b="1" dirty="0">
                <a:solidFill>
                  <a:srgbClr val="344F59"/>
                </a:solidFill>
              </a:rPr>
              <a:t>FIELDS – Databases presentation– 7/5/20</a:t>
            </a:r>
          </a:p>
        </p:txBody>
      </p:sp>
      <p:pic>
        <p:nvPicPr>
          <p:cNvPr id="8" name="Picture 7">
            <a:extLst>
              <a:ext uri="{FF2B5EF4-FFF2-40B4-BE49-F238E27FC236}">
                <a16:creationId xmlns:a16="http://schemas.microsoft.com/office/drawing/2014/main" id="{8CFE70EB-767A-4946-B0F3-A5B393610C5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915990" y="3921709"/>
            <a:ext cx="3420806" cy="1439278"/>
          </a:xfrm>
          <a:prstGeom prst="rect">
            <a:avLst/>
          </a:prstGeom>
        </p:spPr>
      </p:pic>
      <p:pic>
        <p:nvPicPr>
          <p:cNvPr id="11" name="Imagen 10" descr="Hombre con barba y bigote sonriendo&#10;&#10;Descripción generada automáticamente">
            <a:extLst>
              <a:ext uri="{FF2B5EF4-FFF2-40B4-BE49-F238E27FC236}">
                <a16:creationId xmlns:a16="http://schemas.microsoft.com/office/drawing/2014/main" id="{A557F24C-7573-4E78-A501-F08FB970C4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76171" y="3921709"/>
            <a:ext cx="1378587" cy="1660882"/>
          </a:xfrm>
          <a:prstGeom prst="rect">
            <a:avLst/>
          </a:prstGeom>
        </p:spPr>
      </p:pic>
    </p:spTree>
    <p:extLst>
      <p:ext uri="{BB962C8B-B14F-4D97-AF65-F5344CB8AC3E}">
        <p14:creationId xmlns:p14="http://schemas.microsoft.com/office/powerpoint/2010/main" val="42009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US" dirty="0"/>
              <a:t>Tasks 1.1 and 1.2 overview								</a:t>
            </a:r>
          </a:p>
        </p:txBody>
      </p:sp>
      <p:sp>
        <p:nvSpPr>
          <p:cNvPr id="8" name="Θέση περιεχομένου 7"/>
          <p:cNvSpPr>
            <a:spLocks noGrp="1"/>
          </p:cNvSpPr>
          <p:nvPr>
            <p:ph idx="1"/>
          </p:nvPr>
        </p:nvSpPr>
        <p:spPr>
          <a:xfrm>
            <a:off x="628650" y="881150"/>
            <a:ext cx="7886700" cy="5062450"/>
          </a:xfrm>
        </p:spPr>
        <p:txBody>
          <a:bodyPr>
            <a:normAutofit fontScale="92500" lnSpcReduction="10000"/>
          </a:bodyPr>
          <a:lstStyle/>
          <a:p>
            <a:pPr marL="0" indent="0">
              <a:lnSpc>
                <a:spcPct val="110000"/>
              </a:lnSpc>
              <a:spcBef>
                <a:spcPts val="600"/>
              </a:spcBef>
              <a:buNone/>
            </a:pPr>
            <a:r>
              <a:rPr lang="en-US" sz="2600" b="1" dirty="0"/>
              <a:t>FIELDS WP1</a:t>
            </a:r>
          </a:p>
          <a:p>
            <a:pPr marL="0" indent="0">
              <a:lnSpc>
                <a:spcPct val="110000"/>
              </a:lnSpc>
              <a:spcBef>
                <a:spcPts val="600"/>
              </a:spcBef>
              <a:buNone/>
            </a:pPr>
            <a:endParaRPr lang="en-US" sz="2400" dirty="0"/>
          </a:p>
          <a:p>
            <a:pPr marL="0" indent="0">
              <a:lnSpc>
                <a:spcPct val="110000"/>
              </a:lnSpc>
              <a:spcBef>
                <a:spcPts val="600"/>
              </a:spcBef>
              <a:buNone/>
            </a:pPr>
            <a:r>
              <a:rPr lang="en-US" sz="2400" dirty="0"/>
              <a:t>WP Start/end date: M1-M15</a:t>
            </a:r>
          </a:p>
          <a:p>
            <a:pPr marL="0" indent="0">
              <a:lnSpc>
                <a:spcPct val="110000"/>
              </a:lnSpc>
              <a:spcBef>
                <a:spcPts val="600"/>
              </a:spcBef>
              <a:buNone/>
            </a:pPr>
            <a:r>
              <a:rPr lang="en-US" sz="2400" dirty="0"/>
              <a:t>Partners involved: All</a:t>
            </a:r>
          </a:p>
          <a:p>
            <a:pPr marL="0" indent="0">
              <a:lnSpc>
                <a:spcPct val="110000"/>
              </a:lnSpc>
              <a:spcBef>
                <a:spcPts val="600"/>
              </a:spcBef>
              <a:buNone/>
            </a:pPr>
            <a:endParaRPr lang="en-US" sz="2400" dirty="0"/>
          </a:p>
          <a:p>
            <a:pPr marL="0" indent="0">
              <a:lnSpc>
                <a:spcPct val="110000"/>
              </a:lnSpc>
              <a:spcBef>
                <a:spcPts val="600"/>
              </a:spcBef>
              <a:buNone/>
            </a:pPr>
            <a:r>
              <a:rPr lang="en-US" sz="2400" dirty="0"/>
              <a:t>Aim: Establish a </a:t>
            </a:r>
            <a:r>
              <a:rPr lang="en-GB" sz="2400" dirty="0"/>
              <a:t>general overview of the </a:t>
            </a:r>
            <a:r>
              <a:rPr lang="en-GB" sz="2400" b="1" dirty="0" err="1"/>
              <a:t>labor</a:t>
            </a:r>
            <a:r>
              <a:rPr lang="en-GB" sz="2400" b="1" dirty="0"/>
              <a:t> market </a:t>
            </a:r>
            <a:r>
              <a:rPr lang="en-GB" sz="2400" dirty="0"/>
              <a:t>in agriculture, forestry and related sectors (food industry, forest-based industry) in order to define present and future</a:t>
            </a:r>
            <a:r>
              <a:rPr lang="en-GB" sz="2400" b="1" dirty="0"/>
              <a:t> skills needs </a:t>
            </a:r>
            <a:r>
              <a:rPr lang="en-GB" sz="2400" dirty="0"/>
              <a:t>related to </a:t>
            </a:r>
            <a:r>
              <a:rPr lang="en-GB" sz="2400" u="sng" dirty="0"/>
              <a:t>Sustainability, Digitalisation, Bioeconomy and Soft Skills.</a:t>
            </a:r>
            <a:endParaRPr lang="en-US" u="sng" dirty="0"/>
          </a:p>
          <a:p>
            <a:pPr marL="0" indent="0">
              <a:lnSpc>
                <a:spcPct val="110000"/>
              </a:lnSpc>
              <a:spcBef>
                <a:spcPts val="600"/>
              </a:spcBef>
              <a:buNone/>
            </a:pPr>
            <a:endParaRPr lang="en-US" dirty="0"/>
          </a:p>
          <a:p>
            <a:pPr marL="0" indent="0">
              <a:lnSpc>
                <a:spcPct val="110000"/>
              </a:lnSpc>
              <a:spcBef>
                <a:spcPts val="600"/>
              </a:spcBef>
              <a:buNone/>
            </a:pPr>
            <a:r>
              <a:rPr lang="en-US" dirty="0"/>
              <a:t>The outputs of this work package will be directly used in WP2, WP3, WP4 and WP7. </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US" dirty="0"/>
              <a:t>Tasks 1.1 and 1.2 overview								</a:t>
            </a:r>
          </a:p>
        </p:txBody>
      </p:sp>
      <p:sp>
        <p:nvSpPr>
          <p:cNvPr id="8" name="Θέση περιεχομένου 7"/>
          <p:cNvSpPr>
            <a:spLocks noGrp="1"/>
          </p:cNvSpPr>
          <p:nvPr>
            <p:ph idx="1"/>
          </p:nvPr>
        </p:nvSpPr>
        <p:spPr>
          <a:xfrm>
            <a:off x="628650" y="881149"/>
            <a:ext cx="8032466" cy="5221699"/>
          </a:xfrm>
        </p:spPr>
        <p:txBody>
          <a:bodyPr>
            <a:normAutofit lnSpcReduction="10000"/>
          </a:bodyPr>
          <a:lstStyle/>
          <a:p>
            <a:pPr marL="0" indent="0">
              <a:lnSpc>
                <a:spcPct val="110000"/>
              </a:lnSpc>
              <a:spcBef>
                <a:spcPts val="600"/>
              </a:spcBef>
              <a:buNone/>
            </a:pPr>
            <a:r>
              <a:rPr lang="en-US" sz="2600" b="1" dirty="0"/>
              <a:t>FIELDS WP1 - Tasks</a:t>
            </a:r>
          </a:p>
          <a:p>
            <a:pPr marL="0" indent="0">
              <a:lnSpc>
                <a:spcPct val="110000"/>
              </a:lnSpc>
              <a:spcBef>
                <a:spcPts val="600"/>
              </a:spcBef>
              <a:buNone/>
            </a:pPr>
            <a:endParaRPr lang="en-US" sz="2400" dirty="0"/>
          </a:p>
          <a:p>
            <a:pPr>
              <a:lnSpc>
                <a:spcPct val="110000"/>
              </a:lnSpc>
              <a:spcBef>
                <a:spcPts val="600"/>
              </a:spcBef>
            </a:pPr>
            <a:r>
              <a:rPr lang="en-US" sz="2200" dirty="0">
                <a:solidFill>
                  <a:srgbClr val="00B050"/>
                </a:solidFill>
              </a:rPr>
              <a:t>Task 1.1: State of the Art (UNITO)</a:t>
            </a:r>
          </a:p>
          <a:p>
            <a:pPr>
              <a:lnSpc>
                <a:spcPct val="110000"/>
              </a:lnSpc>
              <a:spcBef>
                <a:spcPts val="600"/>
              </a:spcBef>
            </a:pPr>
            <a:r>
              <a:rPr lang="en-US" sz="2200" dirty="0">
                <a:solidFill>
                  <a:srgbClr val="00B050"/>
                </a:solidFill>
              </a:rPr>
              <a:t>Task 1.2: Stakeholders strategic mapping and </a:t>
            </a:r>
            <a:r>
              <a:rPr lang="en-US" sz="2200" dirty="0" err="1">
                <a:solidFill>
                  <a:srgbClr val="00B050"/>
                </a:solidFill>
              </a:rPr>
              <a:t>mobilisation</a:t>
            </a:r>
            <a:r>
              <a:rPr lang="en-US" sz="2200" dirty="0">
                <a:solidFill>
                  <a:srgbClr val="00B050"/>
                </a:solidFill>
              </a:rPr>
              <a:t> (LLL-P)</a:t>
            </a:r>
          </a:p>
          <a:p>
            <a:pPr>
              <a:lnSpc>
                <a:spcPct val="110000"/>
              </a:lnSpc>
              <a:spcBef>
                <a:spcPts val="600"/>
              </a:spcBef>
            </a:pPr>
            <a:r>
              <a:rPr lang="en-US" sz="2200" dirty="0">
                <a:solidFill>
                  <a:srgbClr val="00B050"/>
                </a:solidFill>
              </a:rPr>
              <a:t>Task 1.3: Country and EU focus groups (ISEKI)</a:t>
            </a:r>
          </a:p>
          <a:p>
            <a:pPr>
              <a:lnSpc>
                <a:spcPct val="110000"/>
              </a:lnSpc>
              <a:spcBef>
                <a:spcPts val="600"/>
              </a:spcBef>
            </a:pPr>
            <a:r>
              <a:rPr lang="en-US" sz="2200" dirty="0"/>
              <a:t>Task 1.4: Bottom-up surveys (ICOS)</a:t>
            </a:r>
          </a:p>
          <a:p>
            <a:pPr>
              <a:lnSpc>
                <a:spcPct val="110000"/>
              </a:lnSpc>
              <a:spcBef>
                <a:spcPts val="600"/>
              </a:spcBef>
            </a:pPr>
            <a:r>
              <a:rPr lang="en-US" sz="2200" dirty="0"/>
              <a:t>Task 1.5: Future trends analysis (WUR)</a:t>
            </a:r>
          </a:p>
          <a:p>
            <a:pPr marL="0" indent="0">
              <a:lnSpc>
                <a:spcPct val="110000"/>
              </a:lnSpc>
              <a:spcBef>
                <a:spcPts val="600"/>
              </a:spcBef>
              <a:buNone/>
            </a:pPr>
            <a:endParaRPr lang="en-US" dirty="0"/>
          </a:p>
          <a:p>
            <a:pPr marL="0" indent="0">
              <a:lnSpc>
                <a:spcPct val="110000"/>
              </a:lnSpc>
              <a:spcBef>
                <a:spcPts val="600"/>
              </a:spcBef>
              <a:buNone/>
            </a:pPr>
            <a:r>
              <a:rPr lang="en-US" dirty="0">
                <a:solidFill>
                  <a:srgbClr val="00B050"/>
                </a:solidFill>
              </a:rPr>
              <a:t>Ongoing Tasks: 1.1, 1.2 and 1.3</a:t>
            </a:r>
          </a:p>
          <a:p>
            <a:pPr marL="0" indent="0">
              <a:lnSpc>
                <a:spcPct val="110000"/>
              </a:lnSpc>
              <a:spcBef>
                <a:spcPts val="600"/>
              </a:spcBef>
              <a:buNone/>
            </a:pPr>
            <a:r>
              <a:rPr lang="en-US" dirty="0"/>
              <a:t>Task 1.4 starts M9 (September)</a:t>
            </a:r>
          </a:p>
          <a:p>
            <a:pPr marL="0" indent="0">
              <a:lnSpc>
                <a:spcPct val="110000"/>
              </a:lnSpc>
              <a:spcBef>
                <a:spcPts val="600"/>
              </a:spcBef>
              <a:buNone/>
            </a:pPr>
            <a:r>
              <a:rPr lang="en-US" dirty="0"/>
              <a:t>Task 1.5 starts M8 (August)</a:t>
            </a:r>
          </a:p>
          <a:p>
            <a:pPr marL="0" indent="0">
              <a:lnSpc>
                <a:spcPct val="110000"/>
              </a:lnSpc>
              <a:spcBef>
                <a:spcPts val="600"/>
              </a:spcBef>
              <a:buNone/>
            </a:pPr>
            <a:endParaRPr lang="en-US" dirty="0"/>
          </a:p>
          <a:p>
            <a:pPr marL="0" indent="0">
              <a:lnSpc>
                <a:spcPct val="110000"/>
              </a:lnSpc>
              <a:spcBef>
                <a:spcPts val="600"/>
              </a:spcBef>
              <a:buNone/>
            </a:pPr>
            <a:endParaRPr lang="en-US" dirty="0"/>
          </a:p>
          <a:p>
            <a:pPr marL="0" indent="0">
              <a:lnSpc>
                <a:spcPct val="110000"/>
              </a:lnSpc>
              <a:spcBef>
                <a:spcPts val="600"/>
              </a:spcBef>
              <a:buNone/>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3</a:t>
            </a:fld>
            <a:endParaRPr lang="en-US"/>
          </a:p>
        </p:txBody>
      </p:sp>
    </p:spTree>
    <p:extLst>
      <p:ext uri="{BB962C8B-B14F-4D97-AF65-F5344CB8AC3E}">
        <p14:creationId xmlns:p14="http://schemas.microsoft.com/office/powerpoint/2010/main" val="224484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US" dirty="0"/>
              <a:t>Tasks 1.1 and 1.2 overview								</a:t>
            </a:r>
          </a:p>
        </p:txBody>
      </p:sp>
      <p:sp>
        <p:nvSpPr>
          <p:cNvPr id="8" name="Θέση περιεχομένου 7"/>
          <p:cNvSpPr>
            <a:spLocks noGrp="1"/>
          </p:cNvSpPr>
          <p:nvPr>
            <p:ph idx="1"/>
          </p:nvPr>
        </p:nvSpPr>
        <p:spPr>
          <a:xfrm>
            <a:off x="628650" y="881149"/>
            <a:ext cx="8032466" cy="5654823"/>
          </a:xfrm>
        </p:spPr>
        <p:txBody>
          <a:bodyPr>
            <a:normAutofit fontScale="62500" lnSpcReduction="20000"/>
          </a:bodyPr>
          <a:lstStyle/>
          <a:p>
            <a:pPr marL="0" indent="0">
              <a:lnSpc>
                <a:spcPct val="110000"/>
              </a:lnSpc>
              <a:spcBef>
                <a:spcPts val="600"/>
              </a:spcBef>
              <a:buNone/>
            </a:pPr>
            <a:r>
              <a:rPr lang="en-US" sz="2600" b="1" dirty="0"/>
              <a:t>Task 1.1. State of the Art (UNITO)</a:t>
            </a:r>
          </a:p>
          <a:p>
            <a:pPr>
              <a:lnSpc>
                <a:spcPct val="110000"/>
              </a:lnSpc>
              <a:spcBef>
                <a:spcPts val="600"/>
              </a:spcBef>
            </a:pPr>
            <a:r>
              <a:rPr lang="en-GB" sz="2600" dirty="0"/>
              <a:t>All partners will provide information related to their domain: </a:t>
            </a:r>
            <a:r>
              <a:rPr lang="en-GB" sz="2600" b="1" dirty="0"/>
              <a:t>curricula</a:t>
            </a:r>
            <a:r>
              <a:rPr lang="en-GB" sz="2600" dirty="0"/>
              <a:t> available, </a:t>
            </a:r>
            <a:r>
              <a:rPr lang="en-GB" sz="2600" b="1" dirty="0"/>
              <a:t>best practices</a:t>
            </a:r>
            <a:r>
              <a:rPr lang="en-GB" sz="2600" dirty="0"/>
              <a:t>, relevant </a:t>
            </a:r>
            <a:r>
              <a:rPr lang="en-GB" sz="2600" b="1" dirty="0"/>
              <a:t>projects</a:t>
            </a:r>
            <a:r>
              <a:rPr lang="en-GB" sz="2600" dirty="0"/>
              <a:t>, (EU, regional), examples of </a:t>
            </a:r>
            <a:r>
              <a:rPr lang="en-GB" sz="2600" b="1" dirty="0"/>
              <a:t>policies</a:t>
            </a:r>
            <a:r>
              <a:rPr lang="en-GB" sz="2600" dirty="0"/>
              <a:t> and </a:t>
            </a:r>
            <a:r>
              <a:rPr lang="en-GB" sz="2600" b="1" dirty="0"/>
              <a:t>initiatives</a:t>
            </a:r>
            <a:r>
              <a:rPr lang="en-GB" sz="2600" dirty="0"/>
              <a:t> at national-</a:t>
            </a:r>
            <a:r>
              <a:rPr lang="en-GB" sz="2600" dirty="0" err="1"/>
              <a:t>european</a:t>
            </a:r>
            <a:r>
              <a:rPr lang="en-GB" sz="2600" dirty="0"/>
              <a:t> levels. </a:t>
            </a:r>
          </a:p>
          <a:p>
            <a:pPr>
              <a:lnSpc>
                <a:spcPct val="110000"/>
              </a:lnSpc>
              <a:spcBef>
                <a:spcPts val="600"/>
              </a:spcBef>
            </a:pPr>
            <a:r>
              <a:rPr lang="en-GB" sz="2600" dirty="0"/>
              <a:t>UNITO will create a </a:t>
            </a:r>
            <a:r>
              <a:rPr lang="en-GB" sz="2600" b="1" u="sng" dirty="0"/>
              <a:t>database. </a:t>
            </a:r>
            <a:r>
              <a:rPr lang="en-GB" sz="2600" dirty="0"/>
              <a:t>Partners will provide information according their specialization angle:</a:t>
            </a:r>
          </a:p>
          <a:p>
            <a:pPr marL="358775" indent="-358775">
              <a:lnSpc>
                <a:spcPct val="110000"/>
              </a:lnSpc>
              <a:spcBef>
                <a:spcPts val="600"/>
              </a:spcBef>
              <a:buFont typeface="+mj-lt"/>
              <a:buAutoNum type="arabicPeriod"/>
            </a:pPr>
            <a:r>
              <a:rPr lang="en-GB" sz="2600" b="1" u="sng" dirty="0"/>
              <a:t>Agricultural sustainability, management of natural resources and climate action</a:t>
            </a:r>
            <a:r>
              <a:rPr lang="en-GB" sz="2600" b="1" dirty="0"/>
              <a:t>: </a:t>
            </a:r>
            <a:r>
              <a:rPr lang="en-GB" sz="2600" dirty="0"/>
              <a:t>UNITO, CONFAGRI, ICOS, ISEKI, FIAB, SCOOP, UHOH, CEPI, FDE, ACTIA, ANIA, EFFAT, CERTH, EFB, </a:t>
            </a:r>
            <a:r>
              <a:rPr lang="en-GB" sz="2600" dirty="0" err="1"/>
              <a:t>PlantETP</a:t>
            </a:r>
            <a:r>
              <a:rPr lang="en-GB" sz="2600" dirty="0"/>
              <a:t>, AP, LVA, SEVT, FIAB, UCLM, PA, GZS-ZKZP, AC3A, BIC, </a:t>
            </a:r>
            <a:r>
              <a:rPr lang="en-GB" sz="2600" dirty="0" err="1"/>
              <a:t>EfVET</a:t>
            </a:r>
            <a:r>
              <a:rPr lang="en-GB" sz="2600" dirty="0"/>
              <a:t>, FENACORE </a:t>
            </a:r>
          </a:p>
          <a:p>
            <a:pPr marL="342900" indent="-342900">
              <a:lnSpc>
                <a:spcPct val="110000"/>
              </a:lnSpc>
              <a:spcBef>
                <a:spcPts val="600"/>
              </a:spcBef>
              <a:buFont typeface="+mj-lt"/>
              <a:buAutoNum type="arabicPeriod"/>
            </a:pPr>
            <a:r>
              <a:rPr lang="en-GB" sz="2600" b="1" u="sng" dirty="0"/>
              <a:t>Digital technologies, digitalization, big data and artificial intelligence</a:t>
            </a:r>
            <a:r>
              <a:rPr lang="en-GB" sz="2600" b="1" dirty="0"/>
              <a:t>: </a:t>
            </a:r>
            <a:r>
              <a:rPr lang="en-GB" sz="2600" dirty="0"/>
              <a:t>UHOH, CERTH, EFB, PA, UCLM, SCOOP, UNITO </a:t>
            </a:r>
          </a:p>
          <a:p>
            <a:pPr marL="342900" indent="-342900">
              <a:lnSpc>
                <a:spcPct val="110000"/>
              </a:lnSpc>
              <a:spcBef>
                <a:spcPts val="600"/>
              </a:spcBef>
              <a:buFont typeface="+mj-lt"/>
              <a:buAutoNum type="arabicPeriod"/>
            </a:pPr>
            <a:r>
              <a:rPr lang="en-GB" sz="2600" b="1" u="sng" dirty="0"/>
              <a:t>Bio-economy, circular economy and bio-based products</a:t>
            </a:r>
            <a:r>
              <a:rPr lang="en-GB" sz="2600" b="1" dirty="0"/>
              <a:t>: </a:t>
            </a:r>
            <a:r>
              <a:rPr lang="en-GB" sz="2600" dirty="0"/>
              <a:t>ISEKI, FIAB, LVA, UHOH, CEPI, AP, CERTH, EFB, ACTIA, SEVT, UCLM, ICOS, SCOOP, AC3A, CONFAGRI, BIC, </a:t>
            </a:r>
            <a:r>
              <a:rPr lang="en-GB" sz="2600" dirty="0" err="1"/>
              <a:t>EfVET</a:t>
            </a:r>
            <a:r>
              <a:rPr lang="en-GB" sz="2600" dirty="0"/>
              <a:t>, </a:t>
            </a:r>
            <a:r>
              <a:rPr lang="en-GB" sz="2600" dirty="0" err="1"/>
              <a:t>PlantETP</a:t>
            </a:r>
            <a:endParaRPr lang="en-GB" sz="2600" dirty="0"/>
          </a:p>
          <a:p>
            <a:pPr marL="342900" indent="-342900">
              <a:lnSpc>
                <a:spcPct val="110000"/>
              </a:lnSpc>
              <a:spcBef>
                <a:spcPts val="600"/>
              </a:spcBef>
              <a:buFont typeface="+mj-lt"/>
              <a:buAutoNum type="arabicPeriod"/>
            </a:pPr>
            <a:r>
              <a:rPr lang="en-US" sz="2600" dirty="0" err="1"/>
              <a:t>EfVET</a:t>
            </a:r>
            <a:r>
              <a:rPr lang="en-US" sz="2600" dirty="0"/>
              <a:t> and LLL-P will lead a search </a:t>
            </a:r>
            <a:r>
              <a:rPr lang="en-US" sz="2600" b="1" u="sng" dirty="0"/>
              <a:t>of available frameworks, action plans, materials, studies</a:t>
            </a:r>
            <a:r>
              <a:rPr lang="en-US" sz="2600" b="1" dirty="0"/>
              <a:t> </a:t>
            </a:r>
            <a:r>
              <a:rPr lang="en-US" sz="2600" dirty="0"/>
              <a:t>(ESCO, EQAVET, </a:t>
            </a:r>
            <a:r>
              <a:rPr lang="en-US" sz="2600" dirty="0" err="1"/>
              <a:t>PanoramaSkills</a:t>
            </a:r>
            <a:r>
              <a:rPr lang="en-US" sz="2600" dirty="0"/>
              <a:t>, </a:t>
            </a:r>
            <a:r>
              <a:rPr lang="en-US" sz="2600" dirty="0" err="1"/>
              <a:t>etc</a:t>
            </a:r>
            <a:r>
              <a:rPr lang="en-US" sz="2600" dirty="0"/>
              <a:t>) and how to link them with the project.  </a:t>
            </a:r>
          </a:p>
          <a:p>
            <a:pPr marL="0" indent="0">
              <a:lnSpc>
                <a:spcPct val="110000"/>
              </a:lnSpc>
              <a:spcBef>
                <a:spcPts val="600"/>
              </a:spcBef>
              <a:buNone/>
            </a:pPr>
            <a:r>
              <a:rPr lang="en-US" sz="2600" b="1" i="1" u="sng" dirty="0">
                <a:solidFill>
                  <a:srgbClr val="FF0000"/>
                </a:solidFill>
              </a:rPr>
              <a:t>Partners will cooperate at national level to make advantage of synergies in their research. </a:t>
            </a:r>
          </a:p>
          <a:p>
            <a:pPr marL="0" indent="0">
              <a:lnSpc>
                <a:spcPct val="110000"/>
              </a:lnSpc>
              <a:spcBef>
                <a:spcPts val="600"/>
              </a:spcBef>
              <a:buNone/>
            </a:pPr>
            <a:r>
              <a:rPr lang="en-US" sz="2600" b="1" i="1" u="sng" dirty="0">
                <a:solidFill>
                  <a:srgbClr val="FF0000"/>
                </a:solidFill>
              </a:rPr>
              <a:t>Additional indications for data collection are found in the </a:t>
            </a:r>
            <a:r>
              <a:rPr lang="en-US" sz="2600" b="1" i="1" u="sng" dirty="0" err="1">
                <a:solidFill>
                  <a:srgbClr val="FF0000"/>
                </a:solidFill>
              </a:rPr>
              <a:t>DoW</a:t>
            </a:r>
            <a:r>
              <a:rPr lang="en-US" sz="2600" b="1" i="1" u="sng" dirty="0">
                <a:solidFill>
                  <a:srgbClr val="FF0000"/>
                </a:solidFill>
              </a:rPr>
              <a:t>, please check</a:t>
            </a:r>
          </a:p>
          <a:p>
            <a:pPr marL="0" indent="0">
              <a:lnSpc>
                <a:spcPct val="110000"/>
              </a:lnSpc>
              <a:spcBef>
                <a:spcPts val="600"/>
              </a:spcBef>
              <a:buNone/>
            </a:pPr>
            <a:endParaRPr lang="en-US" b="1" i="1" u="sng" dirty="0">
              <a:solidFill>
                <a:srgbClr val="FF0000"/>
              </a:solidFill>
            </a:endParaRP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4</a:t>
            </a:fld>
            <a:endParaRPr lang="en-US"/>
          </a:p>
        </p:txBody>
      </p:sp>
    </p:spTree>
    <p:extLst>
      <p:ext uri="{BB962C8B-B14F-4D97-AF65-F5344CB8AC3E}">
        <p14:creationId xmlns:p14="http://schemas.microsoft.com/office/powerpoint/2010/main" val="3818881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US" dirty="0"/>
              <a:t>Tasks 1.1 and 1.2 overview								</a:t>
            </a:r>
          </a:p>
        </p:txBody>
      </p:sp>
      <p:sp>
        <p:nvSpPr>
          <p:cNvPr id="8" name="Θέση περιεχομένου 7"/>
          <p:cNvSpPr>
            <a:spLocks noGrp="1"/>
          </p:cNvSpPr>
          <p:nvPr>
            <p:ph idx="1"/>
          </p:nvPr>
        </p:nvSpPr>
        <p:spPr>
          <a:xfrm>
            <a:off x="628650" y="872005"/>
            <a:ext cx="8032466" cy="4485508"/>
          </a:xfrm>
        </p:spPr>
        <p:txBody>
          <a:bodyPr>
            <a:normAutofit fontScale="92500" lnSpcReduction="20000"/>
          </a:bodyPr>
          <a:lstStyle/>
          <a:p>
            <a:pPr marL="0" indent="0">
              <a:lnSpc>
                <a:spcPct val="110000"/>
              </a:lnSpc>
              <a:spcBef>
                <a:spcPts val="600"/>
              </a:spcBef>
              <a:buNone/>
            </a:pPr>
            <a:r>
              <a:rPr lang="en-US" sz="2600" b="1" dirty="0"/>
              <a:t>Task 1.1. State of the Art (UNITO)</a:t>
            </a:r>
          </a:p>
          <a:p>
            <a:pPr marL="0" indent="0">
              <a:lnSpc>
                <a:spcPct val="110000"/>
              </a:lnSpc>
              <a:spcBef>
                <a:spcPts val="600"/>
              </a:spcBef>
              <a:buNone/>
            </a:pPr>
            <a:endParaRPr lang="en-US" b="1" i="1" u="sng" dirty="0">
              <a:solidFill>
                <a:srgbClr val="FF0000"/>
              </a:solidFill>
            </a:endParaRPr>
          </a:p>
          <a:p>
            <a:pPr marL="0" indent="0">
              <a:lnSpc>
                <a:spcPct val="110000"/>
              </a:lnSpc>
              <a:spcBef>
                <a:spcPts val="600"/>
              </a:spcBef>
              <a:buNone/>
            </a:pPr>
            <a:r>
              <a:rPr lang="en-US" b="1" u="sng" dirty="0"/>
              <a:t>Deliverables</a:t>
            </a:r>
          </a:p>
          <a:p>
            <a:pPr marL="0" indent="0">
              <a:lnSpc>
                <a:spcPct val="110000"/>
              </a:lnSpc>
              <a:spcBef>
                <a:spcPts val="600"/>
              </a:spcBef>
              <a:buNone/>
            </a:pPr>
            <a:endParaRPr lang="en-US" b="1" i="1" u="sng" dirty="0">
              <a:solidFill>
                <a:srgbClr val="FF0000"/>
              </a:solidFill>
            </a:endParaRPr>
          </a:p>
          <a:p>
            <a:pPr marL="0" indent="0">
              <a:lnSpc>
                <a:spcPct val="110000"/>
              </a:lnSpc>
              <a:spcBef>
                <a:spcPts val="600"/>
              </a:spcBef>
              <a:buNone/>
            </a:pPr>
            <a:r>
              <a:rPr lang="en-US" dirty="0"/>
              <a:t>D1.1: Stakeholders strategic plans and analysis report (M6) </a:t>
            </a:r>
          </a:p>
          <a:p>
            <a:pPr marL="0" indent="0">
              <a:lnSpc>
                <a:spcPct val="110000"/>
              </a:lnSpc>
              <a:spcBef>
                <a:spcPts val="600"/>
              </a:spcBef>
              <a:buNone/>
            </a:pPr>
            <a:r>
              <a:rPr lang="en-US" sz="1600" dirty="0"/>
              <a:t>Report on the growth strategy of the sector, summarized through the available material and directives from the EU, producers associations and industries (UNITO, UHOH, CONFAGRI and WUR). </a:t>
            </a:r>
          </a:p>
          <a:p>
            <a:pPr marL="0" indent="0">
              <a:lnSpc>
                <a:spcPct val="110000"/>
              </a:lnSpc>
              <a:spcBef>
                <a:spcPts val="600"/>
              </a:spcBef>
              <a:buNone/>
            </a:pPr>
            <a:endParaRPr lang="en-US" dirty="0"/>
          </a:p>
          <a:p>
            <a:pPr marL="0" indent="0">
              <a:lnSpc>
                <a:spcPct val="110000"/>
              </a:lnSpc>
              <a:spcBef>
                <a:spcPts val="600"/>
              </a:spcBef>
              <a:buNone/>
            </a:pPr>
            <a:r>
              <a:rPr lang="en-US" dirty="0"/>
              <a:t>D1.2: Repository of previous projects, results and best practices (M6)</a:t>
            </a:r>
          </a:p>
          <a:p>
            <a:pPr marL="0" indent="0">
              <a:lnSpc>
                <a:spcPct val="110000"/>
              </a:lnSpc>
              <a:spcBef>
                <a:spcPts val="600"/>
              </a:spcBef>
              <a:buNone/>
            </a:pPr>
            <a:r>
              <a:rPr lang="en-US" sz="1600" dirty="0"/>
              <a:t>Database</a:t>
            </a:r>
          </a:p>
          <a:p>
            <a:pPr marL="0" indent="0">
              <a:lnSpc>
                <a:spcPct val="110000"/>
              </a:lnSpc>
              <a:spcBef>
                <a:spcPts val="600"/>
              </a:spcBef>
              <a:buNone/>
            </a:pPr>
            <a:endParaRPr lang="en-US" sz="1600" dirty="0"/>
          </a:p>
          <a:p>
            <a:pPr marL="0" indent="0">
              <a:lnSpc>
                <a:spcPct val="110000"/>
              </a:lnSpc>
              <a:spcBef>
                <a:spcPts val="600"/>
              </a:spcBef>
              <a:buNone/>
            </a:pPr>
            <a:r>
              <a:rPr lang="en-US" sz="1600" dirty="0"/>
              <a:t>We are trying to meet the deadlines. Due to Covid-19 situation we are expecting potential delays.</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5</a:t>
            </a:fld>
            <a:endParaRPr lang="en-US"/>
          </a:p>
        </p:txBody>
      </p:sp>
    </p:spTree>
    <p:extLst>
      <p:ext uri="{BB962C8B-B14F-4D97-AF65-F5344CB8AC3E}">
        <p14:creationId xmlns:p14="http://schemas.microsoft.com/office/powerpoint/2010/main" val="23520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US" dirty="0"/>
              <a:t>Tasks 1.1 and 1.2 overview								</a:t>
            </a:r>
          </a:p>
        </p:txBody>
      </p:sp>
      <p:sp>
        <p:nvSpPr>
          <p:cNvPr id="8" name="Θέση περιεχομένου 7"/>
          <p:cNvSpPr>
            <a:spLocks noGrp="1"/>
          </p:cNvSpPr>
          <p:nvPr>
            <p:ph idx="1"/>
          </p:nvPr>
        </p:nvSpPr>
        <p:spPr>
          <a:xfrm>
            <a:off x="628650" y="734845"/>
            <a:ext cx="8032466" cy="4732251"/>
          </a:xfrm>
        </p:spPr>
        <p:txBody>
          <a:bodyPr>
            <a:noAutofit/>
          </a:bodyPr>
          <a:lstStyle/>
          <a:p>
            <a:pPr marL="0" indent="0">
              <a:lnSpc>
                <a:spcPct val="110000"/>
              </a:lnSpc>
              <a:spcBef>
                <a:spcPts val="600"/>
              </a:spcBef>
              <a:buNone/>
            </a:pPr>
            <a:r>
              <a:rPr lang="en-US" sz="1600" b="1" dirty="0"/>
              <a:t>Task 1.2. Stakeholders strategic mapping and </a:t>
            </a:r>
            <a:r>
              <a:rPr lang="en-US" sz="1600" b="1" dirty="0" err="1"/>
              <a:t>mobilisation</a:t>
            </a:r>
            <a:r>
              <a:rPr lang="en-US" sz="1600" b="1" dirty="0"/>
              <a:t> (LLL-P)</a:t>
            </a:r>
          </a:p>
          <a:p>
            <a:pPr>
              <a:lnSpc>
                <a:spcPct val="110000"/>
              </a:lnSpc>
              <a:spcBef>
                <a:spcPts val="600"/>
              </a:spcBef>
            </a:pPr>
            <a:r>
              <a:rPr lang="en-GB" sz="1600" b="1" dirty="0"/>
              <a:t>Database on education</a:t>
            </a:r>
            <a:r>
              <a:rPr lang="en-GB" sz="1600" dirty="0"/>
              <a:t> </a:t>
            </a:r>
            <a:r>
              <a:rPr lang="en-GB" sz="1600" b="1" dirty="0"/>
              <a:t>and</a:t>
            </a:r>
            <a:r>
              <a:rPr lang="en-GB" sz="1600" dirty="0"/>
              <a:t> </a:t>
            </a:r>
            <a:r>
              <a:rPr lang="en-GB" sz="1600" b="1" dirty="0"/>
              <a:t>VET providers. </a:t>
            </a:r>
            <a:r>
              <a:rPr lang="en-GB" sz="1600" dirty="0"/>
              <a:t>Sectors: agriculture, forestry and bio-economy (food and forest-based industries). Information to collect will be indicated later in this event. Target: 30 institutes for year one and 120 until the end of the project.</a:t>
            </a:r>
          </a:p>
          <a:p>
            <a:pPr>
              <a:lnSpc>
                <a:spcPct val="110000"/>
              </a:lnSpc>
              <a:spcBef>
                <a:spcPts val="600"/>
              </a:spcBef>
            </a:pPr>
            <a:endParaRPr lang="en-GB" sz="1600" dirty="0">
              <a:highlight>
                <a:srgbClr val="FFFF00"/>
              </a:highlight>
            </a:endParaRPr>
          </a:p>
          <a:p>
            <a:pPr>
              <a:lnSpc>
                <a:spcPct val="110000"/>
              </a:lnSpc>
              <a:spcBef>
                <a:spcPts val="600"/>
              </a:spcBef>
            </a:pPr>
            <a:r>
              <a:rPr lang="en-GB" sz="1600" b="1" dirty="0"/>
              <a:t>Database of stakeholders, </a:t>
            </a:r>
            <a:r>
              <a:rPr lang="en-GB" sz="1600" dirty="0"/>
              <a:t>that might have an interest in the project. Information to collect will be indicated later in this event. Those stakeholders will be involved in WP7 and will be contacted to provide specific information when needed.</a:t>
            </a:r>
          </a:p>
          <a:p>
            <a:pPr>
              <a:lnSpc>
                <a:spcPct val="110000"/>
              </a:lnSpc>
              <a:spcBef>
                <a:spcPts val="600"/>
              </a:spcBef>
            </a:pPr>
            <a:endParaRPr lang="en-GB" sz="1600" dirty="0"/>
          </a:p>
          <a:p>
            <a:pPr marL="285750" indent="-285750"/>
            <a:r>
              <a:rPr lang="en-GB" sz="1600" dirty="0"/>
              <a:t>CONFAGRI will  coordinate  the </a:t>
            </a:r>
            <a:r>
              <a:rPr lang="en-GB" sz="1600" b="1" dirty="0"/>
              <a:t>classification of the target groups and their accessibility (</a:t>
            </a:r>
            <a:r>
              <a:rPr lang="en-GB" sz="1600" dirty="0"/>
              <a:t>to be used for WP2 and WP3</a:t>
            </a:r>
            <a:r>
              <a:rPr lang="en-GB" sz="1600" b="1" dirty="0"/>
              <a:t>) </a:t>
            </a:r>
            <a:r>
              <a:rPr lang="en-GB" sz="1600" dirty="0"/>
              <a:t>to:</a:t>
            </a:r>
          </a:p>
          <a:p>
            <a:pPr marL="742950" lvl="1" indent="-285750"/>
            <a:r>
              <a:rPr lang="en-GB" sz="1600" dirty="0"/>
              <a:t>identify potential gaps in the scope and reach of the target groups and plan contingency measures </a:t>
            </a:r>
          </a:p>
          <a:p>
            <a:pPr marL="742950" lvl="1" indent="-285750"/>
            <a:r>
              <a:rPr lang="en-GB" sz="1600" dirty="0"/>
              <a:t>analyse the evolution of empirical practices towards a structured pedagogical approach aimed at large target groups</a:t>
            </a:r>
          </a:p>
          <a:p>
            <a:pPr marL="0" indent="0">
              <a:lnSpc>
                <a:spcPct val="110000"/>
              </a:lnSpc>
              <a:spcBef>
                <a:spcPts val="600"/>
              </a:spcBef>
              <a:buNone/>
            </a:pPr>
            <a:endParaRPr lang="en-US" sz="1600" dirty="0"/>
          </a:p>
          <a:p>
            <a:pPr marL="0" indent="0">
              <a:lnSpc>
                <a:spcPct val="110000"/>
              </a:lnSpc>
              <a:spcBef>
                <a:spcPts val="600"/>
              </a:spcBef>
              <a:buNone/>
            </a:pPr>
            <a:r>
              <a:rPr lang="en-US" sz="1600" dirty="0"/>
              <a:t>D1.3: VET list and classification (M6) </a:t>
            </a:r>
            <a:endParaRPr lang="en-GB" sz="1600" dirty="0">
              <a:highlight>
                <a:srgbClr val="FFFF00"/>
              </a:highlight>
            </a:endParaRPr>
          </a:p>
          <a:p>
            <a:pPr marL="0" indent="0">
              <a:lnSpc>
                <a:spcPct val="110000"/>
              </a:lnSpc>
              <a:spcBef>
                <a:spcPts val="600"/>
              </a:spcBef>
              <a:buNone/>
            </a:pPr>
            <a:r>
              <a:rPr lang="en-GB" sz="1600" dirty="0"/>
              <a:t> </a:t>
            </a:r>
            <a:br>
              <a:rPr lang="en-GB" sz="1600" dirty="0"/>
            </a:br>
            <a:endParaRPr lang="en-GB" sz="1600" dirty="0"/>
          </a:p>
          <a:p>
            <a:pPr marL="0" indent="0">
              <a:lnSpc>
                <a:spcPct val="110000"/>
              </a:lnSpc>
              <a:spcBef>
                <a:spcPts val="600"/>
              </a:spcBef>
              <a:buNone/>
            </a:pPr>
            <a:endParaRPr lang="en-US" sz="16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6</a:t>
            </a:fld>
            <a:endParaRPr lang="en-US"/>
          </a:p>
        </p:txBody>
      </p:sp>
    </p:spTree>
    <p:extLst>
      <p:ext uri="{BB962C8B-B14F-4D97-AF65-F5344CB8AC3E}">
        <p14:creationId xmlns:p14="http://schemas.microsoft.com/office/powerpoint/2010/main" val="808508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954826"/>
            <a:ext cx="7886700" cy="2852737"/>
          </a:xfrm>
        </p:spPr>
        <p:txBody>
          <a:bodyPr/>
          <a:lstStyle/>
          <a:p>
            <a:pPr algn="ctr"/>
            <a:r>
              <a:rPr lang="en-US" i="1" dirty="0"/>
              <a:t>Many thanks for your attention!</a:t>
            </a:r>
            <a:br>
              <a:rPr lang="en-US" dirty="0"/>
            </a:br>
            <a:br>
              <a:rPr lang="en-US" dirty="0"/>
            </a:br>
            <a:r>
              <a:rPr lang="en-US" sz="2800" i="1" dirty="0"/>
              <a:t>Questions/comments at the end of this event</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pPr/>
              <a:t>7</a:t>
            </a:fld>
            <a:endParaRPr lang="en-US"/>
          </a:p>
        </p:txBody>
      </p:sp>
    </p:spTree>
    <p:extLst>
      <p:ext uri="{BB962C8B-B14F-4D97-AF65-F5344CB8AC3E}">
        <p14:creationId xmlns:p14="http://schemas.microsoft.com/office/powerpoint/2010/main" val="1398584876"/>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3659</TotalTime>
  <Words>765</Words>
  <Application>Microsoft Office PowerPoint</Application>
  <PresentationFormat>Presentación en pantalla (4:3)</PresentationFormat>
  <Paragraphs>67</Paragraphs>
  <Slides>7</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CoLLaboratE-ThemeNew</vt:lpstr>
      <vt:lpstr>WP1– Tasks 1.1 and 1.2 overview</vt:lpstr>
      <vt:lpstr>Tasks 1.1 and 1.2 overview        </vt:lpstr>
      <vt:lpstr>Tasks 1.1 and 1.2 overview        </vt:lpstr>
      <vt:lpstr>Tasks 1.1 and 1.2 overview        </vt:lpstr>
      <vt:lpstr>Tasks 1.1 and 1.2 overview        </vt:lpstr>
      <vt:lpstr>Tasks 1.1 and 1.2 overview        </vt:lpstr>
      <vt:lpstr>Many thanks for your attention!  Questions/comments at the end of this event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Fotis Dimeas</dc:creator>
  <cp:lastModifiedBy>Luis Mayor</cp:lastModifiedBy>
  <cp:revision>121</cp:revision>
  <dcterms:created xsi:type="dcterms:W3CDTF">2018-10-15T13:11:22Z</dcterms:created>
  <dcterms:modified xsi:type="dcterms:W3CDTF">2020-05-07T10:08:51Z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