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6" r:id="rId4"/>
    <p:sldId id="267" r:id="rId5"/>
    <p:sldId id="268" r:id="rId6"/>
    <p:sldId id="269" r:id="rId7"/>
    <p:sldId id="265" r:id="rId8"/>
  </p:sldIdLst>
  <p:sldSz cx="10693400" cy="7556500"/>
  <p:notesSz cx="10693400" cy="75565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080" y="1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567BCC-7A0E-4147-B48D-1C3A2CD01705}" type="datetimeFigureOut">
              <a:rPr lang="pt-PT" smtClean="0"/>
              <a:t>26-06-2020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3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1069975" y="3589338"/>
            <a:ext cx="8553450" cy="3400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6057900" y="717708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277AA6-F83A-4B93-8BC9-24EF9B1D99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70746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100"/>
              </a:lnSpc>
            </a:pPr>
            <a:fld id="{81D60167-4931-47E6-BA6A-407CBD079E47}" type="slidenum">
              <a:rPr spc="-55" dirty="0"/>
              <a:t>‹nº›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 u="heavy">
                <a:solidFill>
                  <a:srgbClr val="53823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100"/>
              </a:lnSpc>
            </a:pPr>
            <a:fld id="{81D60167-4931-47E6-BA6A-407CBD079E47}" type="slidenum">
              <a:rPr spc="-55" dirty="0"/>
              <a:t>‹nº›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 u="heavy">
                <a:solidFill>
                  <a:srgbClr val="53823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100"/>
              </a:lnSpc>
            </a:pPr>
            <a:fld id="{81D60167-4931-47E6-BA6A-407CBD079E47}" type="slidenum">
              <a:rPr spc="-55" dirty="0"/>
              <a:t>‹nº›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 u="heavy">
                <a:solidFill>
                  <a:srgbClr val="53823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100"/>
              </a:lnSpc>
            </a:pPr>
            <a:fld id="{81D60167-4931-47E6-BA6A-407CBD079E47}" type="slidenum">
              <a:rPr spc="-55" dirty="0"/>
              <a:t>‹nº›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100"/>
              </a:lnSpc>
            </a:pPr>
            <a:fld id="{81D60167-4931-47E6-BA6A-407CBD079E47}" type="slidenum">
              <a:rPr spc="-55" dirty="0"/>
              <a:t>‹nº›</a:t>
            </a:fld>
            <a:endParaRPr spc="-5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042038" y="6954773"/>
            <a:ext cx="7877175" cy="252729"/>
          </a:xfrm>
          <a:custGeom>
            <a:avLst/>
            <a:gdLst/>
            <a:ahLst/>
            <a:cxnLst/>
            <a:rect l="l" t="t" r="r" b="b"/>
            <a:pathLst>
              <a:path w="7877175" h="252729">
                <a:moveTo>
                  <a:pt x="0" y="252221"/>
                </a:moveTo>
                <a:lnTo>
                  <a:pt x="7876793" y="252221"/>
                </a:lnTo>
                <a:lnTo>
                  <a:pt x="7876793" y="0"/>
                </a:lnTo>
                <a:lnTo>
                  <a:pt x="0" y="0"/>
                </a:lnTo>
                <a:lnTo>
                  <a:pt x="0" y="252221"/>
                </a:lnTo>
                <a:close/>
              </a:path>
            </a:pathLst>
          </a:custGeom>
          <a:solidFill>
            <a:srgbClr val="334F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74832" y="6954773"/>
            <a:ext cx="1267460" cy="252729"/>
          </a:xfrm>
          <a:custGeom>
            <a:avLst/>
            <a:gdLst/>
            <a:ahLst/>
            <a:cxnLst/>
            <a:rect l="l" t="t" r="r" b="b"/>
            <a:pathLst>
              <a:path w="1267460" h="252729">
                <a:moveTo>
                  <a:pt x="1267205" y="252221"/>
                </a:moveTo>
                <a:lnTo>
                  <a:pt x="1267205" y="0"/>
                </a:lnTo>
                <a:lnTo>
                  <a:pt x="0" y="0"/>
                </a:lnTo>
                <a:lnTo>
                  <a:pt x="0" y="252221"/>
                </a:lnTo>
                <a:lnTo>
                  <a:pt x="1267205" y="252221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90517" y="636525"/>
            <a:ext cx="7912364" cy="4070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 u="heavy">
                <a:solidFill>
                  <a:srgbClr val="53823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81947" y="1434340"/>
            <a:ext cx="7729505" cy="4236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579756" y="7011239"/>
            <a:ext cx="212090" cy="158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100"/>
              </a:lnSpc>
            </a:pPr>
            <a:fld id="{81D60167-4931-47E6-BA6A-407CBD079E47}" type="slidenum">
              <a:rPr spc="-55" dirty="0"/>
              <a:t>‹nº›</a:t>
            </a:fld>
            <a:endParaRPr spc="-5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74832" y="6949440"/>
            <a:ext cx="9144000" cy="257810"/>
            <a:chOff x="774832" y="6949440"/>
            <a:chExt cx="9144000" cy="257810"/>
          </a:xfrm>
        </p:grpSpPr>
        <p:sp>
          <p:nvSpPr>
            <p:cNvPr id="3" name="object 3"/>
            <p:cNvSpPr/>
            <p:nvPr/>
          </p:nvSpPr>
          <p:spPr>
            <a:xfrm>
              <a:off x="774827" y="7058406"/>
              <a:ext cx="9144000" cy="149225"/>
            </a:xfrm>
            <a:custGeom>
              <a:avLst/>
              <a:gdLst/>
              <a:ahLst/>
              <a:cxnLst/>
              <a:rect l="l" t="t" r="r" b="b"/>
              <a:pathLst>
                <a:path w="9144000" h="149225">
                  <a:moveTo>
                    <a:pt x="9144000" y="0"/>
                  </a:moveTo>
                  <a:lnTo>
                    <a:pt x="1267206" y="0"/>
                  </a:lnTo>
                  <a:lnTo>
                    <a:pt x="0" y="0"/>
                  </a:lnTo>
                  <a:lnTo>
                    <a:pt x="0" y="148602"/>
                  </a:lnTo>
                  <a:lnTo>
                    <a:pt x="9144000" y="148602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334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74832" y="6949440"/>
              <a:ext cx="9144000" cy="109220"/>
            </a:xfrm>
            <a:custGeom>
              <a:avLst/>
              <a:gdLst/>
              <a:ahLst/>
              <a:cxnLst/>
              <a:rect l="l" t="t" r="r" b="b"/>
              <a:pathLst>
                <a:path w="9144000" h="109220">
                  <a:moveTo>
                    <a:pt x="9143999" y="108965"/>
                  </a:moveTo>
                  <a:lnTo>
                    <a:pt x="9143999" y="0"/>
                  </a:lnTo>
                  <a:lnTo>
                    <a:pt x="0" y="0"/>
                  </a:lnTo>
                  <a:lnTo>
                    <a:pt x="0" y="108965"/>
                  </a:lnTo>
                  <a:lnTo>
                    <a:pt x="9143999" y="108965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422526" y="3625850"/>
            <a:ext cx="7577571" cy="202555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348740" marR="5080" indent="-1336675" algn="ctr">
              <a:lnSpc>
                <a:spcPts val="4750"/>
              </a:lnSpc>
              <a:spcBef>
                <a:spcPts val="695"/>
              </a:spcBef>
            </a:pPr>
            <a:r>
              <a:rPr sz="4400" spc="-5" dirty="0" smtClean="0">
                <a:solidFill>
                  <a:srgbClr val="538234"/>
                </a:solidFill>
                <a:latin typeface="Arial"/>
                <a:cs typeface="Arial"/>
              </a:rPr>
              <a:t>WP</a:t>
            </a:r>
            <a:r>
              <a:rPr lang="pt-PT" sz="4400" spc="-5" dirty="0" smtClean="0">
                <a:solidFill>
                  <a:srgbClr val="538234"/>
                </a:solidFill>
                <a:latin typeface="Arial"/>
                <a:cs typeface="Arial"/>
              </a:rPr>
              <a:t> 5.1</a:t>
            </a:r>
            <a:r>
              <a:rPr sz="4400" spc="-5" dirty="0" smtClean="0">
                <a:solidFill>
                  <a:srgbClr val="538234"/>
                </a:solidFill>
                <a:latin typeface="Arial"/>
                <a:cs typeface="Arial"/>
              </a:rPr>
              <a:t> </a:t>
            </a:r>
            <a:endParaRPr lang="pt-PT" sz="4400" spc="-5" dirty="0" smtClean="0">
              <a:solidFill>
                <a:srgbClr val="538234"/>
              </a:solidFill>
              <a:latin typeface="Arial"/>
              <a:cs typeface="Arial"/>
            </a:endParaRPr>
          </a:p>
          <a:p>
            <a:pPr marL="1348740" marR="5080" indent="-1336675" algn="ctr">
              <a:lnSpc>
                <a:spcPts val="4750"/>
              </a:lnSpc>
              <a:spcBef>
                <a:spcPts val="695"/>
              </a:spcBef>
            </a:pPr>
            <a:r>
              <a:rPr lang="en-IE" sz="4400" spc="-5" dirty="0">
                <a:solidFill>
                  <a:srgbClr val="538234"/>
                </a:solidFill>
                <a:latin typeface="Arial"/>
                <a:cs typeface="Arial"/>
              </a:rPr>
              <a:t>National &amp; EU Regulatory Frameworks</a:t>
            </a:r>
            <a:endParaRPr lang="pt-PT" sz="4400" spc="-5" dirty="0">
              <a:solidFill>
                <a:srgbClr val="538234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574291" y="2330450"/>
            <a:ext cx="754507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fr-FR" sz="4000" u="none" dirty="0">
                <a:solidFill>
                  <a:schemeClr val="tx2"/>
                </a:solidFill>
                <a:latin typeface="+mj-lt"/>
                <a:cs typeface="Arial"/>
              </a:rPr>
              <a:t>FIEDS Virtual </a:t>
            </a:r>
            <a:r>
              <a:rPr lang="fr-FR" sz="4000" u="none" dirty="0" smtClean="0">
                <a:solidFill>
                  <a:schemeClr val="tx2"/>
                </a:solidFill>
                <a:latin typeface="+mj-lt"/>
                <a:cs typeface="Arial"/>
              </a:rPr>
              <a:t>Meeting </a:t>
            </a:r>
            <a:r>
              <a:rPr lang="fr-FR" sz="4000" u="none" dirty="0">
                <a:solidFill>
                  <a:schemeClr val="tx2"/>
                </a:solidFill>
                <a:latin typeface="+mj-lt"/>
                <a:cs typeface="Arial"/>
              </a:rPr>
              <a:t>– </a:t>
            </a:r>
            <a:r>
              <a:rPr lang="fr-FR" sz="4000" u="none" dirty="0" smtClean="0">
                <a:solidFill>
                  <a:schemeClr val="tx2"/>
                </a:solidFill>
                <a:latin typeface="+mj-lt"/>
                <a:cs typeface="Arial"/>
              </a:rPr>
              <a:t>29.06.2020</a:t>
            </a:r>
            <a:endParaRPr sz="4000" u="none" dirty="0">
              <a:solidFill>
                <a:schemeClr val="tx2"/>
              </a:solidFill>
              <a:latin typeface="+mj-lt"/>
              <a:cs typeface="Arial"/>
            </a:endParaRPr>
          </a:p>
        </p:txBody>
      </p:sp>
      <p:pic>
        <p:nvPicPr>
          <p:cNvPr id="8" name="Immagin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4" b="10777"/>
          <a:stretch/>
        </p:blipFill>
        <p:spPr bwMode="auto">
          <a:xfrm>
            <a:off x="1231900" y="577850"/>
            <a:ext cx="2438400" cy="12407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Imagen 6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2522" y="958850"/>
            <a:ext cx="1835150" cy="5245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90517" y="636525"/>
            <a:ext cx="791236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898765" algn="l"/>
              </a:tabLst>
            </a:pPr>
            <a:r>
              <a:rPr sz="2800" spc="-60" dirty="0"/>
              <a:t> </a:t>
            </a:r>
            <a:r>
              <a:rPr sz="2800" spc="-5" dirty="0" smtClean="0"/>
              <a:t>WP</a:t>
            </a:r>
            <a:r>
              <a:rPr lang="pt-PT" sz="2800" spc="-5" dirty="0" smtClean="0"/>
              <a:t>5.1</a:t>
            </a:r>
            <a:r>
              <a:rPr sz="2800" spc="-95" dirty="0" smtClean="0"/>
              <a:t> </a:t>
            </a:r>
            <a:r>
              <a:rPr lang="pt-PT" sz="2800" spc="-95" dirty="0" smtClean="0"/>
              <a:t> - </a:t>
            </a:r>
            <a:r>
              <a:rPr lang="pt-PT" sz="2800" spc="-95" dirty="0" err="1" smtClean="0"/>
              <a:t>National</a:t>
            </a:r>
            <a:r>
              <a:rPr lang="pt-PT" sz="2800" spc="-95" dirty="0" smtClean="0"/>
              <a:t> </a:t>
            </a:r>
            <a:r>
              <a:rPr lang="pt-PT" sz="2800" spc="-95" dirty="0" err="1" smtClean="0"/>
              <a:t>and</a:t>
            </a:r>
            <a:r>
              <a:rPr lang="pt-PT" sz="2800" spc="-95" dirty="0" smtClean="0"/>
              <a:t> EU </a:t>
            </a:r>
            <a:r>
              <a:rPr lang="pt-PT" sz="2800" spc="-95" dirty="0" err="1" smtClean="0"/>
              <a:t>Regulatory</a:t>
            </a:r>
            <a:r>
              <a:rPr lang="pt-PT" sz="2800" spc="-95" dirty="0" smtClean="0"/>
              <a:t> Framework</a:t>
            </a:r>
            <a:r>
              <a:rPr sz="2800" dirty="0"/>
              <a:t>	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spc="-55" dirty="0"/>
              <a:t>2</a:t>
            </a:fld>
            <a:endParaRPr spc="-55" dirty="0"/>
          </a:p>
        </p:txBody>
      </p:sp>
      <p:sp>
        <p:nvSpPr>
          <p:cNvPr id="3" name="object 3"/>
          <p:cNvSpPr txBox="1"/>
          <p:nvPr/>
        </p:nvSpPr>
        <p:spPr>
          <a:xfrm>
            <a:off x="1231900" y="1568450"/>
            <a:ext cx="8360268" cy="402610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pt-PT" sz="2000" spc="-5" dirty="0" smtClean="0">
                <a:latin typeface="Arial"/>
                <a:cs typeface="Arial"/>
              </a:rPr>
              <a:t> </a:t>
            </a:r>
            <a:r>
              <a:rPr lang="pt-PT" sz="2000" spc="-5" dirty="0" err="1" smtClean="0">
                <a:latin typeface="Arial"/>
                <a:cs typeface="Arial"/>
              </a:rPr>
              <a:t>Include</a:t>
            </a:r>
            <a:r>
              <a:rPr lang="pt-PT" sz="2000" spc="-5" dirty="0" smtClean="0">
                <a:latin typeface="Arial"/>
                <a:cs typeface="Arial"/>
              </a:rPr>
              <a:t> </a:t>
            </a:r>
            <a:r>
              <a:rPr lang="pt-PT" sz="2000" spc="-5" dirty="0" err="1" smtClean="0">
                <a:latin typeface="Arial"/>
                <a:cs typeface="Arial"/>
              </a:rPr>
              <a:t>on</a:t>
            </a:r>
            <a:r>
              <a:rPr lang="pt-PT" sz="2000" spc="-5" dirty="0" smtClean="0">
                <a:latin typeface="Arial"/>
                <a:cs typeface="Arial"/>
              </a:rPr>
              <a:t>  WP5 - </a:t>
            </a:r>
            <a:r>
              <a:rPr lang="en-US" sz="2000" b="1" dirty="0" smtClean="0"/>
              <a:t>Long </a:t>
            </a:r>
            <a:r>
              <a:rPr lang="en-US" sz="2000" b="1" dirty="0"/>
              <a:t>term action plan (</a:t>
            </a:r>
            <a:r>
              <a:rPr lang="en-US" sz="2000" b="1" dirty="0" smtClean="0"/>
              <a:t>ICOS)M7-M48</a:t>
            </a:r>
          </a:p>
          <a:p>
            <a:pPr marL="12700">
              <a:spcBef>
                <a:spcPts val="95"/>
              </a:spcBef>
            </a:pPr>
            <a:endParaRPr lang="en-US" sz="2000" b="1" dirty="0" smtClean="0"/>
          </a:p>
          <a:p>
            <a:r>
              <a:rPr lang="pt-PT" sz="2000" spc="-5" dirty="0" smtClean="0">
                <a:latin typeface="Arial"/>
                <a:cs typeface="Arial"/>
              </a:rPr>
              <a:t> </a:t>
            </a:r>
            <a:r>
              <a:rPr lang="en-US" sz="2000" dirty="0" smtClean="0"/>
              <a:t>WP5 (lead </a:t>
            </a:r>
            <a:r>
              <a:rPr lang="en-US" sz="2000" dirty="0"/>
              <a:t>by </a:t>
            </a:r>
            <a:r>
              <a:rPr lang="en-US" sz="2000" dirty="0" smtClean="0"/>
              <a:t>ICOS) </a:t>
            </a:r>
            <a:r>
              <a:rPr lang="en-US" sz="2000" dirty="0"/>
              <a:t>aims at ensuring the </a:t>
            </a:r>
            <a:r>
              <a:rPr lang="en-US" sz="2000" b="1" dirty="0"/>
              <a:t>long term sustainability of the </a:t>
            </a:r>
            <a:r>
              <a:rPr lang="en-US" sz="2000" b="1" dirty="0" smtClean="0"/>
              <a:t>strategy and </a:t>
            </a:r>
            <a:r>
              <a:rPr lang="en-US" sz="2000" b="1" dirty="0"/>
              <a:t>training materials</a:t>
            </a:r>
            <a:r>
              <a:rPr lang="en-US" sz="2000" dirty="0"/>
              <a:t>, </a:t>
            </a:r>
            <a:r>
              <a:rPr lang="en-US" sz="2000" dirty="0" smtClean="0"/>
              <a:t>its </a:t>
            </a:r>
            <a:r>
              <a:rPr lang="en-US" sz="2000" dirty="0"/>
              <a:t>future use and the national roadmaps implementation, as well as </a:t>
            </a:r>
            <a:r>
              <a:rPr lang="en-US" sz="2000" dirty="0" smtClean="0"/>
              <a:t>the curricula </a:t>
            </a:r>
            <a:r>
              <a:rPr lang="en-US" sz="2000" dirty="0"/>
              <a:t>uptake by external VET providers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 smtClean="0"/>
              <a:t>These </a:t>
            </a:r>
            <a:r>
              <a:rPr lang="en-US" sz="2000" b="1" dirty="0" smtClean="0"/>
              <a:t>aims</a:t>
            </a:r>
            <a:r>
              <a:rPr lang="en-US" sz="2000" dirty="0" smtClean="0"/>
              <a:t> </a:t>
            </a:r>
            <a:r>
              <a:rPr lang="en-US" sz="2000" dirty="0"/>
              <a:t>will be reached with</a:t>
            </a:r>
            <a:r>
              <a:rPr lang="en-US" sz="2000" dirty="0" smtClean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000" b="1" dirty="0"/>
              <a:t>provision of national and EU regulatory frameworks for training </a:t>
            </a:r>
            <a:r>
              <a:rPr lang="en-US" sz="2000" dirty="0"/>
              <a:t>and </a:t>
            </a:r>
            <a:r>
              <a:rPr lang="en-US" sz="2000" dirty="0" smtClean="0"/>
              <a:t>innovation </a:t>
            </a:r>
            <a:r>
              <a:rPr lang="pt-PT" sz="2000" dirty="0" err="1" smtClean="0"/>
              <a:t>opportunities</a:t>
            </a:r>
            <a:endParaRPr lang="pt-PT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000" dirty="0"/>
              <a:t>provision of national and EU funding </a:t>
            </a:r>
            <a:r>
              <a:rPr lang="en-US" sz="2000" dirty="0" smtClean="0"/>
              <a:t>opportunities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000" dirty="0"/>
              <a:t>design of sustainability plan and future use of the platform, with exploitation of </a:t>
            </a:r>
            <a:r>
              <a:rPr lang="en-US" sz="2000" dirty="0" smtClean="0"/>
              <a:t>project </a:t>
            </a:r>
            <a:r>
              <a:rPr lang="pt-PT" sz="2000" dirty="0" err="1" smtClean="0"/>
              <a:t>results</a:t>
            </a:r>
            <a:endParaRPr lang="pt-PT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000" dirty="0"/>
              <a:t>plan for future engagement of the stakeholders</a:t>
            </a:r>
            <a:endParaRPr lang="pt-PT" sz="2000" spc="-5" dirty="0" smtClean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90517" y="636525"/>
            <a:ext cx="791236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898765" algn="l"/>
              </a:tabLst>
            </a:pPr>
            <a:r>
              <a:rPr sz="2800" spc="-60" dirty="0"/>
              <a:t> </a:t>
            </a:r>
            <a:r>
              <a:rPr lang="en-US" sz="2800" spc="-60" dirty="0"/>
              <a:t> </a:t>
            </a:r>
            <a:r>
              <a:rPr lang="en-US" sz="2800" spc="-5" dirty="0"/>
              <a:t>WP5.1</a:t>
            </a:r>
            <a:r>
              <a:rPr lang="en-US" sz="2800" spc="-95" dirty="0"/>
              <a:t>  - National and EU Regulatory Framework</a:t>
            </a:r>
            <a:r>
              <a:rPr sz="2800" dirty="0"/>
              <a:t>	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spc="-55" dirty="0"/>
              <a:t>3</a:t>
            </a:fld>
            <a:endParaRPr spc="-55" dirty="0"/>
          </a:p>
        </p:txBody>
      </p:sp>
      <p:sp>
        <p:nvSpPr>
          <p:cNvPr id="3" name="object 3"/>
          <p:cNvSpPr txBox="1"/>
          <p:nvPr/>
        </p:nvSpPr>
        <p:spPr>
          <a:xfrm>
            <a:off x="1482232" y="1225552"/>
            <a:ext cx="7729855" cy="483145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pt-PT" sz="2000" spc="-5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5" dirty="0" smtClean="0">
                <a:latin typeface="Arial"/>
                <a:cs typeface="Arial"/>
              </a:rPr>
              <a:t>WP </a:t>
            </a:r>
            <a:r>
              <a:rPr lang="pt-PT" sz="2000" b="1" spc="-5" dirty="0" smtClean="0">
                <a:latin typeface="Arial"/>
                <a:cs typeface="Arial"/>
              </a:rPr>
              <a:t>5.1. </a:t>
            </a:r>
            <a:r>
              <a:rPr sz="2000" b="1" spc="-5" dirty="0" smtClean="0">
                <a:latin typeface="Arial"/>
                <a:cs typeface="Arial"/>
              </a:rPr>
              <a:t>Start/end </a:t>
            </a:r>
            <a:r>
              <a:rPr sz="2000" b="1" spc="-5" dirty="0">
                <a:latin typeface="Arial"/>
                <a:cs typeface="Arial"/>
              </a:rPr>
              <a:t>date: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spc="-5" dirty="0" smtClean="0">
                <a:latin typeface="Arial"/>
                <a:cs typeface="Arial"/>
              </a:rPr>
              <a:t>M</a:t>
            </a:r>
            <a:r>
              <a:rPr lang="pt-PT" sz="2000" b="1" spc="-5" dirty="0" smtClean="0">
                <a:latin typeface="Arial"/>
                <a:cs typeface="Arial"/>
              </a:rPr>
              <a:t>7</a:t>
            </a:r>
            <a:r>
              <a:rPr sz="2000" b="1" spc="-5" dirty="0" smtClean="0">
                <a:latin typeface="Arial"/>
                <a:cs typeface="Arial"/>
              </a:rPr>
              <a:t>-M</a:t>
            </a:r>
            <a:r>
              <a:rPr lang="pt-PT" sz="2000" b="1" spc="-5" dirty="0" smtClean="0">
                <a:latin typeface="Arial"/>
                <a:cs typeface="Arial"/>
              </a:rPr>
              <a:t>24 (</a:t>
            </a:r>
            <a:r>
              <a:rPr lang="pt-PT" sz="2000" b="1" spc="-5" dirty="0" err="1">
                <a:latin typeface="Arial"/>
                <a:cs typeface="Arial"/>
              </a:rPr>
              <a:t>J</a:t>
            </a:r>
            <a:r>
              <a:rPr lang="pt-PT" sz="2000" b="1" spc="-5" dirty="0" err="1" smtClean="0">
                <a:latin typeface="Arial"/>
                <a:cs typeface="Arial"/>
              </a:rPr>
              <a:t>uly</a:t>
            </a:r>
            <a:r>
              <a:rPr lang="pt-PT" sz="2000" b="1" spc="-5" dirty="0" smtClean="0">
                <a:latin typeface="Arial"/>
                <a:cs typeface="Arial"/>
              </a:rPr>
              <a:t>/2020 </a:t>
            </a:r>
            <a:r>
              <a:rPr lang="pt-PT" sz="2000" b="1" spc="-5" dirty="0" err="1" smtClean="0">
                <a:latin typeface="Arial"/>
                <a:cs typeface="Arial"/>
              </a:rPr>
              <a:t>until</a:t>
            </a:r>
            <a:r>
              <a:rPr lang="pt-PT" sz="2000" b="1" spc="-5" dirty="0" smtClean="0">
                <a:latin typeface="Arial"/>
                <a:cs typeface="Arial"/>
              </a:rPr>
              <a:t> </a:t>
            </a:r>
            <a:r>
              <a:rPr lang="pt-PT" sz="2000" b="1" spc="-5" dirty="0" err="1" smtClean="0">
                <a:latin typeface="Arial"/>
                <a:cs typeface="Arial"/>
              </a:rPr>
              <a:t>December</a:t>
            </a:r>
            <a:r>
              <a:rPr lang="pt-PT" sz="2000" b="1" spc="-5" dirty="0" smtClean="0">
                <a:latin typeface="Arial"/>
                <a:cs typeface="Arial"/>
              </a:rPr>
              <a:t>/2021)</a:t>
            </a:r>
            <a:endParaRPr sz="2000" b="1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 dirty="0">
              <a:latin typeface="Arial"/>
              <a:cs typeface="Arial"/>
            </a:endParaRPr>
          </a:p>
          <a:p>
            <a:pPr marL="241300" indent="-229235">
              <a:lnSpc>
                <a:spcPct val="100000"/>
              </a:lnSpc>
              <a:spcBef>
                <a:spcPts val="1390"/>
              </a:spcBef>
              <a:buChar char="•"/>
              <a:tabLst>
                <a:tab pos="240665" algn="l"/>
                <a:tab pos="241935" algn="l"/>
              </a:tabLst>
            </a:pPr>
            <a:r>
              <a:rPr sz="2000" spc="-5" dirty="0">
                <a:latin typeface="Arial"/>
                <a:cs typeface="Arial"/>
              </a:rPr>
              <a:t>Lead by </a:t>
            </a:r>
            <a:r>
              <a:rPr lang="pt-PT" sz="2000" spc="-5" dirty="0" smtClean="0">
                <a:latin typeface="Arial"/>
                <a:cs typeface="Arial"/>
              </a:rPr>
              <a:t>CONFAGRI.PT</a:t>
            </a:r>
            <a:r>
              <a:rPr sz="2000" spc="-5" dirty="0" smtClean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and all partners are</a:t>
            </a:r>
            <a:r>
              <a:rPr sz="2000" spc="-204" dirty="0">
                <a:latin typeface="Arial"/>
                <a:cs typeface="Arial"/>
              </a:rPr>
              <a:t> </a:t>
            </a:r>
            <a:r>
              <a:rPr sz="2000" spc="-5" dirty="0" smtClean="0">
                <a:latin typeface="Arial"/>
                <a:cs typeface="Arial"/>
              </a:rPr>
              <a:t>involved</a:t>
            </a:r>
            <a:endParaRPr lang="pt-PT" sz="2000" spc="-5" dirty="0" smtClean="0">
              <a:latin typeface="Arial"/>
              <a:cs typeface="Arial"/>
            </a:endParaRPr>
          </a:p>
          <a:p>
            <a:pPr marL="12065">
              <a:lnSpc>
                <a:spcPct val="100000"/>
              </a:lnSpc>
              <a:spcBef>
                <a:spcPts val="1390"/>
              </a:spcBef>
              <a:tabLst>
                <a:tab pos="240665" algn="l"/>
                <a:tab pos="241935" algn="l"/>
              </a:tabLst>
            </a:pPr>
            <a:endParaRPr lang="pt-PT" sz="2000" dirty="0">
              <a:latin typeface="Arial"/>
              <a:cs typeface="Arial"/>
            </a:endParaRPr>
          </a:p>
          <a:p>
            <a:pPr marL="241300" indent="-229235">
              <a:lnSpc>
                <a:spcPct val="100000"/>
              </a:lnSpc>
              <a:spcBef>
                <a:spcPts val="1390"/>
              </a:spcBef>
              <a:buChar char="•"/>
              <a:tabLst>
                <a:tab pos="240665" algn="l"/>
                <a:tab pos="241935" algn="l"/>
              </a:tabLst>
            </a:pPr>
            <a:r>
              <a:rPr lang="en-US" sz="2000" spc="-5" dirty="0" smtClean="0">
                <a:latin typeface="Arial"/>
                <a:cs typeface="Arial"/>
              </a:rPr>
              <a:t>This tasks aims at </a:t>
            </a:r>
            <a:r>
              <a:rPr lang="en-US" sz="2000" spc="-5" dirty="0">
                <a:latin typeface="Arial"/>
                <a:cs typeface="Arial"/>
              </a:rPr>
              <a:t>preparing the </a:t>
            </a:r>
            <a:r>
              <a:rPr lang="en-US" sz="2000" b="1" spc="-5" dirty="0">
                <a:latin typeface="Arial"/>
                <a:cs typeface="Arial"/>
              </a:rPr>
              <a:t>roll-out of project deliverables at national and regional </a:t>
            </a:r>
            <a:r>
              <a:rPr lang="en-US" sz="2000" b="1" spc="-5" dirty="0" smtClean="0">
                <a:latin typeface="Arial"/>
                <a:cs typeface="Arial"/>
              </a:rPr>
              <a:t>levels with </a:t>
            </a:r>
            <a:r>
              <a:rPr lang="en-US" sz="2000" b="1" spc="-5" dirty="0">
                <a:latin typeface="Arial"/>
                <a:cs typeface="Arial"/>
              </a:rPr>
              <a:t>the relevant governmental and sectoral </a:t>
            </a:r>
            <a:r>
              <a:rPr lang="en-US" sz="2000" b="1" spc="-5" dirty="0" smtClean="0">
                <a:latin typeface="Arial"/>
                <a:cs typeface="Arial"/>
              </a:rPr>
              <a:t>authorities</a:t>
            </a:r>
          </a:p>
          <a:p>
            <a:pPr marL="12065">
              <a:lnSpc>
                <a:spcPct val="100000"/>
              </a:lnSpc>
              <a:spcBef>
                <a:spcPts val="1390"/>
              </a:spcBef>
              <a:tabLst>
                <a:tab pos="240665" algn="l"/>
                <a:tab pos="241935" algn="l"/>
              </a:tabLst>
            </a:pPr>
            <a:endParaRPr lang="en-US" sz="2000" b="1" spc="-5" dirty="0" smtClean="0">
              <a:latin typeface="Arial"/>
              <a:cs typeface="Arial"/>
            </a:endParaRPr>
          </a:p>
          <a:p>
            <a:pPr marL="241300" indent="-229235" algn="just">
              <a:lnSpc>
                <a:spcPct val="150000"/>
              </a:lnSpc>
              <a:spcBef>
                <a:spcPts val="1390"/>
              </a:spcBef>
              <a:buChar char="•"/>
              <a:tabLst>
                <a:tab pos="240665" algn="l"/>
                <a:tab pos="241935" algn="l"/>
              </a:tabLst>
            </a:pPr>
            <a:r>
              <a:rPr lang="en-US" sz="2400" u="sng" dirty="0" smtClean="0">
                <a:solidFill>
                  <a:srgbClr val="00FF00"/>
                </a:solidFill>
              </a:rPr>
              <a:t>UNTIL</a:t>
            </a:r>
            <a:r>
              <a:rPr lang="en-US" sz="2400" u="sng" dirty="0" smtClean="0">
                <a:solidFill>
                  <a:srgbClr val="00FF00"/>
                </a:solidFill>
              </a:rPr>
              <a:t> </a:t>
            </a:r>
            <a:r>
              <a:rPr lang="en-US" sz="2400" u="sng" dirty="0" smtClean="0">
                <a:solidFill>
                  <a:srgbClr val="00FF00"/>
                </a:solidFill>
              </a:rPr>
              <a:t>M20 (August 2021)</a:t>
            </a:r>
            <a:r>
              <a:rPr lang="en-US" sz="2400" dirty="0" smtClean="0">
                <a:solidFill>
                  <a:srgbClr val="00FF00"/>
                </a:solidFill>
              </a:rPr>
              <a:t>, </a:t>
            </a:r>
            <a:r>
              <a:rPr lang="en-US" sz="2400" dirty="0">
                <a:solidFill>
                  <a:srgbClr val="00FF00"/>
                </a:solidFill>
              </a:rPr>
              <a:t>partners will provide the information </a:t>
            </a:r>
            <a:r>
              <a:rPr lang="en-US" sz="2400" b="1" dirty="0">
                <a:solidFill>
                  <a:srgbClr val="00FF00"/>
                </a:solidFill>
              </a:rPr>
              <a:t>on the regulatory </a:t>
            </a:r>
            <a:r>
              <a:rPr lang="en-US" sz="2400" b="1" dirty="0" smtClean="0">
                <a:solidFill>
                  <a:srgbClr val="00FF00"/>
                </a:solidFill>
              </a:rPr>
              <a:t>frameworks</a:t>
            </a:r>
            <a:endParaRPr sz="2400" b="1" dirty="0">
              <a:solidFill>
                <a:srgbClr val="00FF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62550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90517" y="636525"/>
            <a:ext cx="791236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898765" algn="l"/>
              </a:tabLst>
            </a:pPr>
            <a:r>
              <a:rPr lang="en-US" sz="2800" spc="-60" dirty="0"/>
              <a:t> </a:t>
            </a:r>
            <a:r>
              <a:rPr lang="en-US" sz="2800" spc="-5" dirty="0"/>
              <a:t>WP5.1</a:t>
            </a:r>
            <a:r>
              <a:rPr lang="en-US" sz="2800" spc="-95" dirty="0"/>
              <a:t>  - National and EU Regulatory Framework</a:t>
            </a:r>
            <a:r>
              <a:rPr sz="2800" dirty="0"/>
              <a:t>	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spc="-55" dirty="0"/>
              <a:t>4</a:t>
            </a:fld>
            <a:endParaRPr spc="-55" dirty="0"/>
          </a:p>
        </p:txBody>
      </p:sp>
      <p:sp>
        <p:nvSpPr>
          <p:cNvPr id="3" name="object 3"/>
          <p:cNvSpPr txBox="1"/>
          <p:nvPr/>
        </p:nvSpPr>
        <p:spPr>
          <a:xfrm>
            <a:off x="1482232" y="1225552"/>
            <a:ext cx="7729855" cy="30591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r>
              <a:rPr lang="en-US" sz="2400" b="1" dirty="0"/>
              <a:t>Regulatory framework - </a:t>
            </a:r>
            <a:r>
              <a:rPr lang="pt-PT" sz="2400" b="1" dirty="0" err="1" smtClean="0"/>
              <a:t>specific</a:t>
            </a:r>
            <a:r>
              <a:rPr lang="en-US" sz="2400" b="1" dirty="0" smtClean="0"/>
              <a:t> input</a:t>
            </a:r>
          </a:p>
          <a:p>
            <a:endParaRPr lang="en-US" sz="2400" b="1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FDE </a:t>
            </a:r>
            <a:r>
              <a:rPr lang="en-US" sz="2000" dirty="0"/>
              <a:t>will contribute to provide </a:t>
            </a:r>
            <a:r>
              <a:rPr lang="en-US" sz="2000" b="1" dirty="0"/>
              <a:t>EU regulatory </a:t>
            </a:r>
            <a:r>
              <a:rPr lang="en-US" sz="2000" dirty="0" smtClean="0"/>
              <a:t>frameworks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CEPI</a:t>
            </a:r>
            <a:r>
              <a:rPr lang="en-US" sz="2000" dirty="0"/>
              <a:t>, EFVET and LLL-P will provide </a:t>
            </a:r>
            <a:r>
              <a:rPr lang="en-US" sz="2000" b="1" dirty="0"/>
              <a:t>EU regulatory </a:t>
            </a:r>
            <a:r>
              <a:rPr lang="en-US" sz="2000" dirty="0" smtClean="0"/>
              <a:t>frameworks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FENACORE </a:t>
            </a:r>
            <a:r>
              <a:rPr lang="en-US" sz="2000" dirty="0"/>
              <a:t>contribute with EU and Spanish </a:t>
            </a:r>
            <a:r>
              <a:rPr lang="en-US" sz="2000" b="1" dirty="0"/>
              <a:t>regulatory framework for </a:t>
            </a:r>
            <a:r>
              <a:rPr lang="en-US" sz="2000" b="1" dirty="0" smtClean="0"/>
              <a:t>water, </a:t>
            </a:r>
            <a:r>
              <a:rPr lang="pt-PT" sz="2000" b="1" dirty="0" err="1" smtClean="0"/>
              <a:t>sustainability</a:t>
            </a:r>
            <a:r>
              <a:rPr lang="pt-PT" sz="2000" b="1" dirty="0" smtClean="0"/>
              <a:t> </a:t>
            </a:r>
            <a:r>
              <a:rPr lang="pt-PT" sz="2000" b="1" dirty="0" err="1"/>
              <a:t>and</a:t>
            </a:r>
            <a:r>
              <a:rPr lang="pt-PT" sz="2000" b="1" dirty="0"/>
              <a:t> </a:t>
            </a:r>
            <a:r>
              <a:rPr lang="pt-PT" sz="2000" b="1" dirty="0" smtClean="0"/>
              <a:t>reuse</a:t>
            </a:r>
            <a:endParaRPr lang="pt-PT" sz="2000" b="1" dirty="0"/>
          </a:p>
          <a:p>
            <a:pPr>
              <a:lnSpc>
                <a:spcPct val="150000"/>
              </a:lnSpc>
            </a:pPr>
            <a:endParaRPr lang="pt-PT" sz="2000" b="1" spc="-5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81173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90517" y="636525"/>
            <a:ext cx="791236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898765" algn="l"/>
              </a:tabLst>
            </a:pPr>
            <a:r>
              <a:rPr lang="en-US" sz="2800" spc="-60" dirty="0"/>
              <a:t> </a:t>
            </a:r>
            <a:r>
              <a:rPr lang="en-US" sz="2800" spc="-5" dirty="0"/>
              <a:t>WP5.1</a:t>
            </a:r>
            <a:r>
              <a:rPr lang="en-US" sz="2800" spc="-95" dirty="0"/>
              <a:t>  - National and EU Regulatory Framework</a:t>
            </a:r>
            <a:r>
              <a:rPr sz="2800" dirty="0"/>
              <a:t>	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spc="-55" dirty="0"/>
              <a:t>5</a:t>
            </a:fld>
            <a:endParaRPr spc="-55" dirty="0"/>
          </a:p>
        </p:txBody>
      </p:sp>
      <p:sp>
        <p:nvSpPr>
          <p:cNvPr id="3" name="object 3"/>
          <p:cNvSpPr txBox="1"/>
          <p:nvPr/>
        </p:nvSpPr>
        <p:spPr>
          <a:xfrm>
            <a:off x="1482232" y="1035050"/>
            <a:ext cx="7729855" cy="56444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/>
              <a:t>Regulatory framework </a:t>
            </a:r>
            <a:r>
              <a:rPr lang="en-US" sz="2400" b="1" dirty="0" smtClean="0"/>
              <a:t>– national input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2000" dirty="0" smtClean="0"/>
              <a:t>LVA,AP</a:t>
            </a:r>
            <a:r>
              <a:rPr lang="pt-PT" sz="2000" dirty="0"/>
              <a:t>, FJ-BLT in </a:t>
            </a:r>
            <a:r>
              <a:rPr lang="pt-PT" sz="2000" b="1" dirty="0" err="1" smtClean="0"/>
              <a:t>Austria</a:t>
            </a:r>
            <a:endParaRPr lang="pt-PT" sz="2000" b="1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2000" dirty="0"/>
              <a:t>ANIA,AC3A in </a:t>
            </a:r>
            <a:r>
              <a:rPr lang="pt-PT" sz="2000" b="1" dirty="0" smtClean="0"/>
              <a:t>France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2000" dirty="0" smtClean="0"/>
              <a:t>UHOH </a:t>
            </a:r>
            <a:r>
              <a:rPr lang="pt-PT" sz="2000" dirty="0"/>
              <a:t>in </a:t>
            </a:r>
            <a:r>
              <a:rPr lang="pt-PT" sz="2000" b="1" dirty="0" err="1"/>
              <a:t>Germany</a:t>
            </a:r>
            <a:endParaRPr lang="pt-PT" sz="2000" b="1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2000" dirty="0"/>
              <a:t>GAIA in </a:t>
            </a:r>
            <a:r>
              <a:rPr lang="pt-PT" sz="2000" b="1" dirty="0" err="1"/>
              <a:t>Greece</a:t>
            </a:r>
            <a:endParaRPr lang="pt-PT" sz="2000" b="1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2000" dirty="0" smtClean="0"/>
              <a:t>ICOS </a:t>
            </a:r>
            <a:r>
              <a:rPr lang="pt-PT" sz="2000" dirty="0"/>
              <a:t>in </a:t>
            </a:r>
            <a:r>
              <a:rPr lang="pt-PT" sz="2000" b="1" dirty="0" err="1" smtClean="0"/>
              <a:t>Ireland</a:t>
            </a:r>
            <a:endParaRPr lang="pt-PT" sz="2000" b="1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2000" dirty="0"/>
              <a:t>CONFAGRI, INFOR in </a:t>
            </a:r>
            <a:r>
              <a:rPr lang="pt-PT" sz="2000" b="1" dirty="0" err="1" smtClean="0"/>
              <a:t>Italy</a:t>
            </a:r>
            <a:endParaRPr lang="pt-PT" sz="2000" b="1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2000" dirty="0"/>
              <a:t>AERES, WUR in </a:t>
            </a:r>
            <a:r>
              <a:rPr lang="pt-PT" sz="2000" b="1" dirty="0" err="1"/>
              <a:t>Netherlands</a:t>
            </a:r>
            <a:endParaRPr lang="pt-PT" sz="2000" b="1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2000" dirty="0" smtClean="0"/>
              <a:t>CONFAGRI </a:t>
            </a:r>
            <a:r>
              <a:rPr lang="pt-PT" sz="2000" dirty="0"/>
              <a:t>PT in </a:t>
            </a:r>
            <a:r>
              <a:rPr lang="pt-PT" sz="2000" b="1" dirty="0" smtClean="0"/>
              <a:t>Portugal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2000" dirty="0"/>
              <a:t>GZS in </a:t>
            </a:r>
            <a:r>
              <a:rPr lang="pt-PT" sz="2000" b="1" dirty="0" err="1"/>
              <a:t>Slovenia</a:t>
            </a:r>
            <a:endParaRPr lang="pt-PT" sz="2000" b="1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2000" dirty="0" smtClean="0"/>
              <a:t>SCOOP</a:t>
            </a:r>
            <a:r>
              <a:rPr lang="pt-PT" sz="2000" dirty="0"/>
              <a:t>, FIAB </a:t>
            </a:r>
            <a:r>
              <a:rPr lang="pt-PT" sz="2000" dirty="0" smtClean="0"/>
              <a:t>in </a:t>
            </a:r>
            <a:r>
              <a:rPr lang="pt-PT" sz="2000" b="1" smtClean="0"/>
              <a:t>Spain</a:t>
            </a:r>
            <a:endParaRPr lang="pt-PT" sz="2000" b="1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PT" sz="2000" b="1" spc="-5" dirty="0" smtClean="0">
              <a:latin typeface="Arial"/>
              <a:cs typeface="Arial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060700" y="6369050"/>
            <a:ext cx="57150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pt-PT" dirty="0" smtClean="0"/>
              <a:t>FOCUS ON </a:t>
            </a:r>
            <a:r>
              <a:rPr lang="pt-PT" b="1" dirty="0" smtClean="0"/>
              <a:t>REGULATORY FRAMEWORK FOR TRAINING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552136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90517" y="636525"/>
            <a:ext cx="791236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898765" algn="l"/>
              </a:tabLst>
            </a:pPr>
            <a:r>
              <a:rPr sz="2800" spc="-60" dirty="0"/>
              <a:t> </a:t>
            </a:r>
            <a:r>
              <a:rPr lang="en-US" sz="2800" spc="-60" dirty="0"/>
              <a:t> </a:t>
            </a:r>
            <a:r>
              <a:rPr lang="en-US" sz="2800" spc="-5" dirty="0"/>
              <a:t>WP5.1</a:t>
            </a:r>
            <a:r>
              <a:rPr lang="en-US" sz="2800" spc="-95" dirty="0"/>
              <a:t>  - National and EU Regulatory Framework</a:t>
            </a:r>
            <a:r>
              <a:rPr sz="2800" dirty="0"/>
              <a:t>	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spc="-55" dirty="0"/>
              <a:t>6</a:t>
            </a:fld>
            <a:endParaRPr spc="-55" dirty="0"/>
          </a:p>
        </p:txBody>
      </p:sp>
      <p:sp>
        <p:nvSpPr>
          <p:cNvPr id="3" name="object 3"/>
          <p:cNvSpPr txBox="1"/>
          <p:nvPr/>
        </p:nvSpPr>
        <p:spPr>
          <a:xfrm>
            <a:off x="1482232" y="1339850"/>
            <a:ext cx="7729855" cy="382861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r>
              <a:rPr lang="en-US" sz="2000" dirty="0" smtClean="0"/>
              <a:t>The </a:t>
            </a:r>
            <a:r>
              <a:rPr lang="en-US" sz="2000" dirty="0"/>
              <a:t>list </a:t>
            </a:r>
            <a:r>
              <a:rPr lang="en-US" sz="2000" dirty="0" smtClean="0"/>
              <a:t>combined, by </a:t>
            </a:r>
            <a:r>
              <a:rPr lang="en-US" sz="2000" dirty="0"/>
              <a:t>CONFAGRI PT in </a:t>
            </a:r>
            <a:r>
              <a:rPr lang="en-US" sz="2000" dirty="0" smtClean="0"/>
              <a:t>M21 (</a:t>
            </a:r>
            <a:r>
              <a:rPr lang="en-US" sz="2000" dirty="0" err="1" smtClean="0"/>
              <a:t>Setember</a:t>
            </a:r>
            <a:r>
              <a:rPr lang="en-US" sz="2000" dirty="0" smtClean="0"/>
              <a:t>/2012) will give some </a:t>
            </a:r>
            <a:r>
              <a:rPr lang="en-US" sz="2000" dirty="0"/>
              <a:t>information </a:t>
            </a:r>
            <a:r>
              <a:rPr lang="en-US" sz="2000" dirty="0" smtClean="0"/>
              <a:t>to be </a:t>
            </a:r>
            <a:r>
              <a:rPr lang="pt-PT" sz="2000" dirty="0" err="1" smtClean="0"/>
              <a:t>included</a:t>
            </a:r>
            <a:r>
              <a:rPr lang="pt-PT" sz="2000" dirty="0" smtClean="0"/>
              <a:t> </a:t>
            </a:r>
            <a:r>
              <a:rPr lang="pt-PT" sz="2000" dirty="0"/>
              <a:t>in </a:t>
            </a:r>
            <a:r>
              <a:rPr lang="pt-PT" sz="2000" dirty="0" smtClean="0"/>
              <a:t>D2.4-</a:t>
            </a:r>
            <a:r>
              <a:rPr lang="en-US" sz="2000" b="1" dirty="0" smtClean="0"/>
              <a:t> National Roadmap (</a:t>
            </a:r>
            <a:r>
              <a:rPr lang="en-US" sz="2000" b="1" dirty="0"/>
              <a:t>CONFAGRI</a:t>
            </a:r>
            <a:r>
              <a:rPr lang="en-US" sz="2000" b="1" dirty="0" smtClean="0"/>
              <a:t>)</a:t>
            </a:r>
          </a:p>
          <a:p>
            <a:endParaRPr lang="pt-PT" sz="2000" dirty="0" smtClean="0"/>
          </a:p>
          <a:p>
            <a:endParaRPr lang="pt-PT" sz="2000" dirty="0"/>
          </a:p>
          <a:p>
            <a:r>
              <a:rPr lang="en-US" sz="2000" dirty="0"/>
              <a:t>The regulatory framework list will also be uploaded into the platform described in T </a:t>
            </a:r>
            <a:r>
              <a:rPr lang="en-US" sz="2000" dirty="0" smtClean="0"/>
              <a:t>4.3-</a:t>
            </a:r>
            <a:r>
              <a:rPr lang="en-US" sz="2000" b="1" dirty="0" smtClean="0"/>
              <a:t> </a:t>
            </a:r>
            <a:r>
              <a:rPr lang="en-US" sz="2000" b="1" dirty="0"/>
              <a:t>Map creation, update and use (UNITO</a:t>
            </a:r>
            <a:r>
              <a:rPr lang="en-US" sz="2000" b="1" dirty="0" smtClean="0"/>
              <a:t>)</a:t>
            </a:r>
          </a:p>
          <a:p>
            <a:endParaRPr lang="en-US" sz="2000" b="1" dirty="0"/>
          </a:p>
          <a:p>
            <a:endParaRPr lang="en-US" sz="2000" dirty="0" smtClean="0"/>
          </a:p>
          <a:p>
            <a:r>
              <a:rPr lang="en-US" sz="2400" b="1" dirty="0" smtClean="0"/>
              <a:t>Next steps – to build a structure and identify the fields on Framework List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6" name="Rectângulo 5"/>
          <p:cNvSpPr/>
          <p:nvPr/>
        </p:nvSpPr>
        <p:spPr>
          <a:xfrm>
            <a:off x="1112982" y="5192130"/>
            <a:ext cx="837703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D5.1</a:t>
            </a:r>
            <a:r>
              <a:rPr lang="en-US" sz="4000" b="1" i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: Regulatory framework list (M24</a:t>
            </a:r>
            <a:r>
              <a:rPr lang="en-US" sz="4000" b="1" i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)</a:t>
            </a:r>
            <a:endParaRPr lang="pt-PT" sz="4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8686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98700" y="3625850"/>
            <a:ext cx="6705600" cy="13926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pt-PT" sz="4000" dirty="0" err="1" smtClean="0">
                <a:solidFill>
                  <a:srgbClr val="334E58"/>
                </a:solidFill>
                <a:latin typeface="Arial"/>
                <a:cs typeface="Arial"/>
              </a:rPr>
              <a:t>Thank</a:t>
            </a:r>
            <a:r>
              <a:rPr lang="pt-PT" sz="4000" dirty="0" smtClean="0">
                <a:solidFill>
                  <a:srgbClr val="334E58"/>
                </a:solidFill>
                <a:latin typeface="Arial"/>
                <a:cs typeface="Arial"/>
              </a:rPr>
              <a:t> </a:t>
            </a:r>
            <a:r>
              <a:rPr lang="pt-PT" sz="4000" dirty="0" err="1" smtClean="0">
                <a:solidFill>
                  <a:srgbClr val="334E58"/>
                </a:solidFill>
                <a:latin typeface="Arial"/>
                <a:cs typeface="Arial"/>
              </a:rPr>
              <a:t>you</a:t>
            </a:r>
            <a:r>
              <a:rPr lang="pt-PT" sz="4000" dirty="0" smtClean="0">
                <a:solidFill>
                  <a:srgbClr val="334E58"/>
                </a:solidFill>
                <a:latin typeface="Arial"/>
                <a:cs typeface="Arial"/>
              </a:rPr>
              <a:t> for </a:t>
            </a:r>
            <a:r>
              <a:rPr lang="pt-PT" sz="4000" dirty="0" err="1" smtClean="0">
                <a:solidFill>
                  <a:srgbClr val="334E58"/>
                </a:solidFill>
                <a:latin typeface="Arial"/>
                <a:cs typeface="Arial"/>
              </a:rPr>
              <a:t>your</a:t>
            </a:r>
            <a:r>
              <a:rPr lang="pt-PT" sz="4000" dirty="0" smtClean="0">
                <a:solidFill>
                  <a:srgbClr val="334E58"/>
                </a:solidFill>
                <a:latin typeface="Arial"/>
                <a:cs typeface="Arial"/>
              </a:rPr>
              <a:t> </a:t>
            </a:r>
            <a:r>
              <a:rPr lang="pt-PT" sz="4000" dirty="0" err="1" smtClean="0">
                <a:solidFill>
                  <a:srgbClr val="334E58"/>
                </a:solidFill>
                <a:latin typeface="Arial"/>
                <a:cs typeface="Arial"/>
              </a:rPr>
              <a:t>attention</a:t>
            </a:r>
            <a:endParaRPr lang="pt-PT" sz="4000" dirty="0" smtClean="0">
              <a:solidFill>
                <a:srgbClr val="334E58"/>
              </a:solidFill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lang="pt-PT" sz="2400" dirty="0" smtClean="0">
              <a:solidFill>
                <a:srgbClr val="334E58"/>
              </a:solidFill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pt-PT" sz="2400" dirty="0" smtClean="0">
                <a:solidFill>
                  <a:srgbClr val="334E58"/>
                </a:solidFill>
                <a:latin typeface="Arial"/>
                <a:cs typeface="Arial"/>
              </a:rPr>
              <a:t>claudia.camacho@confagri.pt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00"/>
              </a:lnSpc>
            </a:pPr>
            <a:fld id="{81D60167-4931-47E6-BA6A-407CBD079E47}" type="slidenum">
              <a:rPr spc="-55" dirty="0"/>
              <a:t>7</a:t>
            </a:fld>
            <a:endParaRPr spc="-55" dirty="0"/>
          </a:p>
        </p:txBody>
      </p:sp>
      <p:pic>
        <p:nvPicPr>
          <p:cNvPr id="4" name="Immagin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4" b="10777"/>
          <a:stretch/>
        </p:blipFill>
        <p:spPr bwMode="auto">
          <a:xfrm>
            <a:off x="4203700" y="1720850"/>
            <a:ext cx="2438400" cy="12407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389</Words>
  <Application>Microsoft Office PowerPoint</Application>
  <PresentationFormat>Personalizados</PresentationFormat>
  <Paragraphs>59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8" baseType="lpstr">
      <vt:lpstr>Office Theme</vt:lpstr>
      <vt:lpstr>FIEDS Virtual Meeting – 29.06.2020</vt:lpstr>
      <vt:lpstr> WP5.1  - National and EU Regulatory Framework </vt:lpstr>
      <vt:lpstr>  WP5.1  - National and EU Regulatory Framework </vt:lpstr>
      <vt:lpstr> WP5.1  - National and EU Regulatory Framework </vt:lpstr>
      <vt:lpstr> WP5.1  - National and EU Regulatory Framework </vt:lpstr>
      <vt:lpstr>  WP5.1  - National and EU Regulatory Framework 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WP7-FIELDS-Presentation_ACTIA</dc:title>
  <dc:creator>Francesca</dc:creator>
  <cp:lastModifiedBy>Utilizador</cp:lastModifiedBy>
  <cp:revision>11</cp:revision>
  <dcterms:created xsi:type="dcterms:W3CDTF">2020-05-25T13:35:29Z</dcterms:created>
  <dcterms:modified xsi:type="dcterms:W3CDTF">2020-06-26T12:07:24Z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2020-02-10T00:00:00Z</vt:filetime>
  </property>
  <property fmtid="{D5CDD505-2E9C-101B-9397-08002B2CF9AE}" pid="3" name="Creator">
    <vt:lpwstr>PDFCreator Version 1.7.3</vt:lpwstr>
  </property>
  <property fmtid="{D5CDD505-2E9C-101B-9397-08002B2CF9AE}" pid="4" name="LastSaved">
    <vt:filetime>2020-05-25T00:00:00Z</vt:filetime>
  </property>
</Properties>
</file>