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5"/>
  </p:notesMasterIdLst>
  <p:sldIdLst>
    <p:sldId id="279" r:id="rId2"/>
    <p:sldId id="286" r:id="rId3"/>
    <p:sldId id="287"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F59"/>
    <a:srgbClr val="304A89"/>
    <a:srgbClr val="FFFFFF"/>
    <a:srgbClr val="F99645"/>
    <a:srgbClr val="F98A39"/>
    <a:srgbClr val="F79839"/>
    <a:srgbClr val="305090"/>
    <a:srgbClr val="274A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ile medio 2 - Color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75" autoAdjust="0"/>
    <p:restoredTop sz="94660"/>
  </p:normalViewPr>
  <p:slideViewPr>
    <p:cSldViewPr snapToGrid="0">
      <p:cViewPr varScale="1">
        <p:scale>
          <a:sx n="72" d="100"/>
          <a:sy n="72" d="100"/>
        </p:scale>
        <p:origin x="141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B9B23E-DEB0-4420-BC71-D8B3CD1A85A1}" type="datetimeFigureOut">
              <a:rPr lang="en-US" smtClean="0"/>
              <a:t>6/26/2020</a:t>
            </a:fld>
            <a:endParaRPr lang="en-US"/>
          </a:p>
        </p:txBody>
      </p:sp>
      <p:sp>
        <p:nvSpPr>
          <p:cNvPr id="4" name="Θέση εικόνας διαφάνειας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B3957E-673A-4113-866E-902DC5EB0489}" type="slidenum">
              <a:rPr lang="en-US" smtClean="0"/>
              <a:t>‹N›</a:t>
            </a:fld>
            <a:endParaRPr lang="en-US"/>
          </a:p>
        </p:txBody>
      </p:sp>
    </p:spTree>
    <p:extLst>
      <p:ext uri="{BB962C8B-B14F-4D97-AF65-F5344CB8AC3E}">
        <p14:creationId xmlns:p14="http://schemas.microsoft.com/office/powerpoint/2010/main" val="2293678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76740"/>
            <a:ext cx="7772400" cy="699626"/>
          </a:xfrm>
        </p:spPr>
        <p:txBody>
          <a:bodyPr anchor="t">
            <a:normAutofit/>
          </a:bodyPr>
          <a:lstStyle>
            <a:lvl1pPr algn="ctr">
              <a:defRPr sz="4000">
                <a:solidFill>
                  <a:schemeClr val="accent6">
                    <a:lumMod val="75000"/>
                  </a:schemeClr>
                </a:solidFill>
              </a:defRPr>
            </a:lvl1pPr>
          </a:lstStyle>
          <a:p>
            <a:r>
              <a:rPr lang="en-US" dirty="0"/>
              <a:t>Click to edit Master title style</a:t>
            </a:r>
          </a:p>
        </p:txBody>
      </p:sp>
      <p:sp>
        <p:nvSpPr>
          <p:cNvPr id="3" name="Subtitle 2"/>
          <p:cNvSpPr>
            <a:spLocks noGrp="1"/>
          </p:cNvSpPr>
          <p:nvPr>
            <p:ph type="subTitle" idx="1"/>
          </p:nvPr>
        </p:nvSpPr>
        <p:spPr>
          <a:xfrm>
            <a:off x="1151312" y="3184201"/>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Ορθογώνιο 5"/>
          <p:cNvSpPr/>
          <p:nvPr/>
        </p:nvSpPr>
        <p:spPr>
          <a:xfrm>
            <a:off x="0" y="6681216"/>
            <a:ext cx="9144000" cy="202184"/>
          </a:xfrm>
          <a:prstGeom prst="rect">
            <a:avLst/>
          </a:prstGeom>
          <a:solidFill>
            <a:srgbClr val="344F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solidFill>
                <a:srgbClr val="304A89"/>
              </a:solidFill>
            </a:endParaRPr>
          </a:p>
        </p:txBody>
      </p:sp>
      <p:sp>
        <p:nvSpPr>
          <p:cNvPr id="7" name="Ορθογώνιο 6"/>
          <p:cNvSpPr/>
          <p:nvPr/>
        </p:nvSpPr>
        <p:spPr>
          <a:xfrm>
            <a:off x="0" y="6600305"/>
            <a:ext cx="9144000" cy="10847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solidFill>
                <a:schemeClr val="accent6"/>
              </a:solidFill>
            </a:endParaRPr>
          </a:p>
        </p:txBody>
      </p:sp>
    </p:spTree>
    <p:extLst>
      <p:ext uri="{BB962C8B-B14F-4D97-AF65-F5344CB8AC3E}">
        <p14:creationId xmlns:p14="http://schemas.microsoft.com/office/powerpoint/2010/main" val="3873904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6">
                    <a:lumMod val="75000"/>
                  </a:schemeClr>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C94A9C6C-1472-49E2-A08D-475DB4E3CBD3}" type="slidenum">
              <a:rPr lang="en-US" smtClean="0"/>
              <a:t>‹N›</a:t>
            </a:fld>
            <a:endParaRPr lang="en-US" dirty="0"/>
          </a:p>
        </p:txBody>
      </p:sp>
      <p:cxnSp>
        <p:nvCxnSpPr>
          <p:cNvPr id="7" name="Ευθεία γραμμή σύνδεσης 6"/>
          <p:cNvCxnSpPr/>
          <p:nvPr/>
        </p:nvCxnSpPr>
        <p:spPr>
          <a:xfrm>
            <a:off x="628650" y="702148"/>
            <a:ext cx="7886700" cy="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6358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normAutofit/>
          </a:bodyPr>
          <a:lstStyle>
            <a:lvl1pPr>
              <a:defRPr sz="4000">
                <a:solidFill>
                  <a:srgbClr val="344F59"/>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0" y="6483649"/>
            <a:ext cx="1266826" cy="243839"/>
          </a:xfrm>
          <a:prstGeom prst="rect">
            <a:avLst/>
          </a:prstGeom>
        </p:spPr>
        <p:txBody>
          <a:bodyPr/>
          <a:lstStyle/>
          <a:p>
            <a:endParaRPr lang="en-US" dirty="0"/>
          </a:p>
        </p:txBody>
      </p:sp>
      <p:sp>
        <p:nvSpPr>
          <p:cNvPr id="5" name="Footer Placeholder 4"/>
          <p:cNvSpPr>
            <a:spLocks noGrp="1"/>
          </p:cNvSpPr>
          <p:nvPr>
            <p:ph type="ftr" sz="quarter" idx="11"/>
          </p:nvPr>
        </p:nvSpPr>
        <p:spPr>
          <a:xfrm>
            <a:off x="3028950" y="6366473"/>
            <a:ext cx="3086100" cy="243840"/>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C94A9C6C-1472-49E2-A08D-475DB4E3CBD3}" type="slidenum">
              <a:rPr lang="en-US" smtClean="0"/>
              <a:t>‹N›</a:t>
            </a:fld>
            <a:endParaRPr lang="en-US" dirty="0"/>
          </a:p>
        </p:txBody>
      </p:sp>
    </p:spTree>
    <p:extLst>
      <p:ext uri="{BB962C8B-B14F-4D97-AF65-F5344CB8AC3E}">
        <p14:creationId xmlns:p14="http://schemas.microsoft.com/office/powerpoint/2010/main" val="2375818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94A9C6C-1472-49E2-A08D-475DB4E3CBD3}" type="slidenum">
              <a:rPr lang="en-US" smtClean="0"/>
              <a:t>‹N›</a:t>
            </a:fld>
            <a:endParaRPr lang="en-US" dirty="0"/>
          </a:p>
        </p:txBody>
      </p:sp>
    </p:spTree>
    <p:extLst>
      <p:ext uri="{BB962C8B-B14F-4D97-AF65-F5344CB8AC3E}">
        <p14:creationId xmlns:p14="http://schemas.microsoft.com/office/powerpoint/2010/main" val="17571584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Ορθογώνιο 12"/>
          <p:cNvSpPr/>
          <p:nvPr userDrawn="1"/>
        </p:nvSpPr>
        <p:spPr>
          <a:xfrm>
            <a:off x="0" y="6605569"/>
            <a:ext cx="9144000" cy="252432"/>
          </a:xfrm>
          <a:prstGeom prst="rect">
            <a:avLst/>
          </a:prstGeom>
          <a:solidFill>
            <a:srgbClr val="344F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solidFill>
                <a:srgbClr val="304A89"/>
              </a:solidFill>
            </a:endParaRPr>
          </a:p>
        </p:txBody>
      </p:sp>
      <p:sp>
        <p:nvSpPr>
          <p:cNvPr id="14" name="Ορθογώνιο 13"/>
          <p:cNvSpPr/>
          <p:nvPr userDrawn="1"/>
        </p:nvSpPr>
        <p:spPr>
          <a:xfrm>
            <a:off x="0" y="6605569"/>
            <a:ext cx="1266826" cy="25243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solidFill>
                <a:srgbClr val="304A89"/>
              </a:solidFill>
            </a:endParaRPr>
          </a:p>
        </p:txBody>
      </p:sp>
      <p:sp>
        <p:nvSpPr>
          <p:cNvPr id="2" name="Title Placeholder 1"/>
          <p:cNvSpPr>
            <a:spLocks noGrp="1"/>
          </p:cNvSpPr>
          <p:nvPr>
            <p:ph type="title"/>
          </p:nvPr>
        </p:nvSpPr>
        <p:spPr>
          <a:xfrm>
            <a:off x="628650" y="248749"/>
            <a:ext cx="7886700" cy="540960"/>
          </a:xfrm>
          <a:prstGeom prst="rect">
            <a:avLst/>
          </a:prstGeom>
        </p:spPr>
        <p:txBody>
          <a:bodyPr vert="horz" lIns="91440" tIns="45720" rIns="91440" bIns="45720" rtlCol="0" anchor="ctr">
            <a:normAutofit/>
          </a:bodyPr>
          <a:lstStyle/>
          <a:p>
            <a:r>
              <a:rPr lang="el-GR" dirty="0"/>
              <a:t>Στυλ κύριου τίτλου</a:t>
            </a:r>
            <a:endParaRPr lang="en-US" dirty="0"/>
          </a:p>
        </p:txBody>
      </p:sp>
      <p:sp>
        <p:nvSpPr>
          <p:cNvPr id="3" name="Text Placeholder 2"/>
          <p:cNvSpPr>
            <a:spLocks noGrp="1"/>
          </p:cNvSpPr>
          <p:nvPr>
            <p:ph type="body" idx="1"/>
          </p:nvPr>
        </p:nvSpPr>
        <p:spPr>
          <a:xfrm>
            <a:off x="628650" y="881150"/>
            <a:ext cx="7886700" cy="5641570"/>
          </a:xfrm>
          <a:prstGeom prst="rect">
            <a:avLst/>
          </a:prstGeom>
        </p:spPr>
        <p:txBody>
          <a:bodyPr vert="horz" lIns="91440" tIns="45720" rIns="91440" bIns="45720" rtlCol="0">
            <a:normAutofit/>
          </a:bodyPr>
          <a:lstStyle/>
          <a:p>
            <a:pPr lvl="0"/>
            <a:r>
              <a:rPr lang="el-GR" dirty="0"/>
              <a:t>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endParaRPr lang="en-US" dirty="0"/>
          </a:p>
        </p:txBody>
      </p:sp>
      <p:sp>
        <p:nvSpPr>
          <p:cNvPr id="6" name="Slide Number Placeholder 5"/>
          <p:cNvSpPr>
            <a:spLocks noGrp="1"/>
          </p:cNvSpPr>
          <p:nvPr>
            <p:ph type="sldNum" sz="quarter" idx="4"/>
          </p:nvPr>
        </p:nvSpPr>
        <p:spPr>
          <a:xfrm>
            <a:off x="7013829" y="6614160"/>
            <a:ext cx="2057400" cy="231648"/>
          </a:xfrm>
          <a:prstGeom prst="rect">
            <a:avLst/>
          </a:prstGeom>
        </p:spPr>
        <p:txBody>
          <a:bodyPr vert="horz" lIns="91440" tIns="45720" rIns="91440" bIns="45720" rtlCol="0" anchor="ctr"/>
          <a:lstStyle>
            <a:lvl1pPr algn="r">
              <a:defRPr sz="1050">
                <a:solidFill>
                  <a:schemeClr val="bg1"/>
                </a:solidFill>
              </a:defRPr>
            </a:lvl1pPr>
          </a:lstStyle>
          <a:p>
            <a:fld id="{C94A9C6C-1472-49E2-A08D-475DB4E3CBD3}" type="slidenum">
              <a:rPr lang="en-US" smtClean="0"/>
              <a:pPr/>
              <a:t>‹N›</a:t>
            </a:fld>
            <a:endParaRPr lang="en-US" dirty="0"/>
          </a:p>
        </p:txBody>
      </p:sp>
    </p:spTree>
    <p:extLst>
      <p:ext uri="{BB962C8B-B14F-4D97-AF65-F5344CB8AC3E}">
        <p14:creationId xmlns:p14="http://schemas.microsoft.com/office/powerpoint/2010/main" val="332455026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Lst>
  <p:hf hdr="0" ftr="0" dt="0"/>
  <p:txStyles>
    <p:titleStyle>
      <a:lvl1pPr algn="l" defTabSz="914400" rtl="0" eaLnBrk="1" latinLnBrk="0" hangingPunct="1">
        <a:lnSpc>
          <a:spcPct val="90000"/>
        </a:lnSpc>
        <a:spcBef>
          <a:spcPct val="0"/>
        </a:spcBef>
        <a:buNone/>
        <a:defRPr sz="2800" kern="1200">
          <a:solidFill>
            <a:schemeClr val="accent6">
              <a:lumMod val="75000"/>
            </a:schemeClr>
          </a:solidFill>
          <a:latin typeface="Arial" panose="020B0604020202020204" pitchFamily="34" charset="0"/>
          <a:ea typeface="+mj-ea"/>
          <a:cs typeface="Arial" panose="020B0604020202020204" pitchFamily="34" charset="0"/>
        </a:defRPr>
      </a:lvl1pPr>
    </p:titleStyle>
    <p:bodyStyle>
      <a:lvl1pPr marL="228600" indent="-228600" algn="just"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just"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just"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just"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just"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title"/>
          </p:nvPr>
        </p:nvSpPr>
        <p:spPr>
          <a:xfrm>
            <a:off x="623888" y="48104"/>
            <a:ext cx="7886700" cy="1808405"/>
          </a:xfrm>
        </p:spPr>
        <p:txBody>
          <a:bodyPr>
            <a:normAutofit/>
          </a:bodyPr>
          <a:lstStyle/>
          <a:p>
            <a:r>
              <a:rPr lang="en-US" b="1" dirty="0" smtClean="0"/>
              <a:t>T4.4 Translation</a:t>
            </a:r>
            <a:r>
              <a:rPr lang="nb-NO" dirty="0"/>
              <a:t>	</a:t>
            </a:r>
          </a:p>
        </p:txBody>
      </p:sp>
      <p:sp>
        <p:nvSpPr>
          <p:cNvPr id="7" name="Θέση κειμένου 6"/>
          <p:cNvSpPr>
            <a:spLocks noGrp="1"/>
          </p:cNvSpPr>
          <p:nvPr>
            <p:ph type="body" idx="1"/>
          </p:nvPr>
        </p:nvSpPr>
        <p:spPr>
          <a:xfrm>
            <a:off x="623888" y="2272145"/>
            <a:ext cx="7886700" cy="2761673"/>
          </a:xfrm>
        </p:spPr>
        <p:txBody>
          <a:bodyPr>
            <a:normAutofit fontScale="92500" lnSpcReduction="10000"/>
          </a:bodyPr>
          <a:lstStyle/>
          <a:p>
            <a:endParaRPr lang="en-US" dirty="0" smtClean="0"/>
          </a:p>
          <a:p>
            <a:r>
              <a:rPr lang="en-US" dirty="0" smtClean="0"/>
              <a:t>Duration: M4-M8 Leader</a:t>
            </a:r>
            <a:r>
              <a:rPr lang="en-US" dirty="0"/>
              <a:t>: </a:t>
            </a:r>
            <a:r>
              <a:rPr lang="en-US" b="1" dirty="0" smtClean="0"/>
              <a:t>CONFAGRICOLTURA </a:t>
            </a:r>
            <a:r>
              <a:rPr lang="en-US" dirty="0" smtClean="0"/>
              <a:t> </a:t>
            </a:r>
          </a:p>
          <a:p>
            <a:r>
              <a:rPr lang="en-US" dirty="0" smtClean="0"/>
              <a:t>Days: 25/1; 50/2; 40/3 </a:t>
            </a:r>
          </a:p>
          <a:p>
            <a:endParaRPr lang="en-US" dirty="0"/>
          </a:p>
          <a:p>
            <a:r>
              <a:rPr lang="en-US" dirty="0"/>
              <a:t>Involved</a:t>
            </a:r>
            <a:r>
              <a:rPr lang="en-US" dirty="0" smtClean="0"/>
              <a:t>: </a:t>
            </a:r>
          </a:p>
          <a:p>
            <a:r>
              <a:rPr lang="en-US" dirty="0" smtClean="0"/>
              <a:t>UNITO, WUR, COS, AP, UHOH, CERTH, ACTIA, CONFAGRI PT, SCOOP, GZS, LVA, UCLM, AC3A, FIAB, FENACORE, INFOR, ANIA, EFB, PA, FJ-BLT</a:t>
            </a:r>
            <a:endParaRPr lang="en-US" dirty="0"/>
          </a:p>
        </p:txBody>
      </p:sp>
      <p:sp>
        <p:nvSpPr>
          <p:cNvPr id="5" name="Θέση αριθμού διαφάνειας 4"/>
          <p:cNvSpPr>
            <a:spLocks noGrp="1"/>
          </p:cNvSpPr>
          <p:nvPr>
            <p:ph type="sldNum" sz="quarter" idx="12"/>
          </p:nvPr>
        </p:nvSpPr>
        <p:spPr/>
        <p:txBody>
          <a:bodyPr/>
          <a:lstStyle/>
          <a:p>
            <a:fld id="{C94A9C6C-1472-49E2-A08D-475DB4E3CBD3}" type="slidenum">
              <a:rPr lang="en-US" smtClean="0"/>
              <a:t>1</a:t>
            </a:fld>
            <a:endParaRPr lang="en-US"/>
          </a:p>
        </p:txBody>
      </p:sp>
      <p:pic>
        <p:nvPicPr>
          <p:cNvPr id="2" name="Immagine 1"/>
          <p:cNvPicPr>
            <a:picLocks noChangeAspect="1"/>
          </p:cNvPicPr>
          <p:nvPr/>
        </p:nvPicPr>
        <p:blipFill>
          <a:blip r:embed="rId2"/>
          <a:stretch>
            <a:fillRect/>
          </a:stretch>
        </p:blipFill>
        <p:spPr>
          <a:xfrm>
            <a:off x="113378" y="6175513"/>
            <a:ext cx="1390008" cy="304826"/>
          </a:xfrm>
          <a:prstGeom prst="rect">
            <a:avLst/>
          </a:prstGeom>
        </p:spPr>
      </p:pic>
    </p:spTree>
    <p:extLst>
      <p:ext uri="{BB962C8B-B14F-4D97-AF65-F5344CB8AC3E}">
        <p14:creationId xmlns:p14="http://schemas.microsoft.com/office/powerpoint/2010/main" val="17141108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lstStyle/>
          <a:p>
            <a:r>
              <a:rPr lang="en-US" dirty="0" smtClean="0"/>
              <a:t>T4.4  Translation</a:t>
            </a:r>
            <a:endParaRPr lang="en-US" dirty="0"/>
          </a:p>
        </p:txBody>
      </p:sp>
      <p:sp>
        <p:nvSpPr>
          <p:cNvPr id="8" name="Θέση περιεχομένου 7"/>
          <p:cNvSpPr>
            <a:spLocks noGrp="1"/>
          </p:cNvSpPr>
          <p:nvPr>
            <p:ph idx="1"/>
          </p:nvPr>
        </p:nvSpPr>
        <p:spPr>
          <a:xfrm>
            <a:off x="628650" y="789709"/>
            <a:ext cx="7886700" cy="5733011"/>
          </a:xfrm>
        </p:spPr>
        <p:txBody>
          <a:bodyPr/>
          <a:lstStyle/>
          <a:p>
            <a:pPr marL="0" indent="0">
              <a:buNone/>
            </a:pPr>
            <a:r>
              <a:rPr lang="it-IT" sz="1600" dirty="0" err="1" smtClean="0"/>
              <a:t>This</a:t>
            </a:r>
            <a:r>
              <a:rPr lang="it-IT" sz="1600" dirty="0" smtClean="0"/>
              <a:t> task </a:t>
            </a:r>
            <a:r>
              <a:rPr lang="it-IT" sz="1600" dirty="0" err="1" smtClean="0"/>
              <a:t>is</a:t>
            </a:r>
            <a:r>
              <a:rPr lang="it-IT" sz="1600" dirty="0" smtClean="0"/>
              <a:t> </a:t>
            </a:r>
            <a:r>
              <a:rPr lang="it-IT" sz="1600" dirty="0" err="1" smtClean="0"/>
              <a:t>very</a:t>
            </a:r>
            <a:r>
              <a:rPr lang="it-IT" sz="1600" dirty="0" smtClean="0"/>
              <a:t> </a:t>
            </a:r>
            <a:r>
              <a:rPr lang="it-IT" sz="1600" dirty="0" err="1" smtClean="0"/>
              <a:t>important</a:t>
            </a:r>
            <a:r>
              <a:rPr lang="it-IT" sz="1600" dirty="0" smtClean="0"/>
              <a:t> to </a:t>
            </a:r>
            <a:r>
              <a:rPr lang="it-IT" sz="1600" dirty="0" err="1" smtClean="0"/>
              <a:t>ensure</a:t>
            </a:r>
            <a:r>
              <a:rPr lang="it-IT" sz="1600" dirty="0" smtClean="0"/>
              <a:t> </a:t>
            </a:r>
            <a:r>
              <a:rPr lang="it-IT" sz="1600" dirty="0" err="1" smtClean="0"/>
              <a:t>transferability</a:t>
            </a:r>
            <a:r>
              <a:rPr lang="it-IT" sz="1600" dirty="0" smtClean="0"/>
              <a:t> of the </a:t>
            </a:r>
            <a:r>
              <a:rPr lang="it-IT" sz="1600" dirty="0" err="1"/>
              <a:t>S</a:t>
            </a:r>
            <a:r>
              <a:rPr lang="it-IT" sz="1600" dirty="0" err="1" smtClean="0"/>
              <a:t>trategies</a:t>
            </a:r>
            <a:r>
              <a:rPr lang="it-IT" sz="1600" dirty="0" smtClean="0"/>
              <a:t> and the </a:t>
            </a:r>
            <a:r>
              <a:rPr lang="it-IT" sz="1600" dirty="0"/>
              <a:t>C</a:t>
            </a:r>
            <a:r>
              <a:rPr lang="it-IT" sz="1600" dirty="0" smtClean="0"/>
              <a:t>ontent. </a:t>
            </a:r>
            <a:r>
              <a:rPr lang="it-IT" sz="1600" dirty="0" err="1" smtClean="0"/>
              <a:t>Translation</a:t>
            </a:r>
            <a:r>
              <a:rPr lang="it-IT" sz="1600" dirty="0" smtClean="0"/>
              <a:t> </a:t>
            </a:r>
            <a:r>
              <a:rPr lang="it-IT" sz="1600" dirty="0" err="1" smtClean="0"/>
              <a:t>will</a:t>
            </a:r>
            <a:r>
              <a:rPr lang="it-IT" sz="1600" dirty="0" smtClean="0"/>
              <a:t> be </a:t>
            </a:r>
            <a:r>
              <a:rPr lang="it-IT" sz="1600" dirty="0" err="1" smtClean="0"/>
              <a:t>required</a:t>
            </a:r>
            <a:r>
              <a:rPr lang="it-IT" sz="1600" dirty="0" smtClean="0"/>
              <a:t> for the Website, the </a:t>
            </a:r>
            <a:r>
              <a:rPr lang="it-IT" sz="1600" dirty="0" err="1"/>
              <a:t>D</a:t>
            </a:r>
            <a:r>
              <a:rPr lang="it-IT" sz="1600" dirty="0" err="1" smtClean="0"/>
              <a:t>issemination</a:t>
            </a:r>
            <a:r>
              <a:rPr lang="it-IT" sz="1600" dirty="0" smtClean="0"/>
              <a:t> </a:t>
            </a:r>
            <a:r>
              <a:rPr lang="it-IT" sz="1600" dirty="0" err="1" smtClean="0"/>
              <a:t>material</a:t>
            </a:r>
            <a:r>
              <a:rPr lang="it-IT" sz="1600" dirty="0" smtClean="0"/>
              <a:t>, the </a:t>
            </a:r>
            <a:r>
              <a:rPr lang="it-IT" sz="1600" dirty="0" err="1" smtClean="0"/>
              <a:t>document</a:t>
            </a:r>
            <a:r>
              <a:rPr lang="it-IT" sz="1600" dirty="0" smtClean="0"/>
              <a:t> </a:t>
            </a:r>
            <a:r>
              <a:rPr lang="it-IT" sz="1600" dirty="0" err="1" smtClean="0"/>
              <a:t>associated</a:t>
            </a:r>
            <a:r>
              <a:rPr lang="it-IT" sz="1600" dirty="0" smtClean="0"/>
              <a:t> to Focus </a:t>
            </a:r>
            <a:r>
              <a:rPr lang="it-IT" sz="1600" dirty="0" err="1" smtClean="0"/>
              <a:t>Groups</a:t>
            </a:r>
            <a:r>
              <a:rPr lang="it-IT" sz="1600" dirty="0" smtClean="0"/>
              <a:t> and the </a:t>
            </a:r>
            <a:r>
              <a:rPr lang="it-IT" sz="1600" dirty="0" err="1" smtClean="0"/>
              <a:t>Strategies</a:t>
            </a:r>
            <a:r>
              <a:rPr lang="it-IT" sz="1600" dirty="0" smtClean="0"/>
              <a:t> </a:t>
            </a:r>
            <a:r>
              <a:rPr lang="it-IT" sz="1600" dirty="0" err="1" smtClean="0"/>
              <a:t>at</a:t>
            </a:r>
            <a:r>
              <a:rPr lang="it-IT" sz="1600" dirty="0" smtClean="0"/>
              <a:t> </a:t>
            </a:r>
            <a:r>
              <a:rPr lang="it-IT" sz="1600" dirty="0" err="1" smtClean="0"/>
              <a:t>regional</a:t>
            </a:r>
            <a:r>
              <a:rPr lang="it-IT" sz="1600" dirty="0" smtClean="0"/>
              <a:t> </a:t>
            </a:r>
            <a:r>
              <a:rPr lang="it-IT" sz="1600" dirty="0" err="1" smtClean="0"/>
              <a:t>level</a:t>
            </a:r>
            <a:r>
              <a:rPr lang="it-IT" sz="1600" dirty="0" smtClean="0"/>
              <a:t>.</a:t>
            </a:r>
            <a:endParaRPr lang="en-US" sz="1600" dirty="0"/>
          </a:p>
          <a:p>
            <a:pPr marL="0" indent="0">
              <a:buNone/>
            </a:pPr>
            <a:r>
              <a:rPr lang="en-US" sz="1600" dirty="0" smtClean="0"/>
              <a:t>The training material will be translated only into the languages where the training pilot will take place. The adaptation of the material to the Roadmap (T2.4) and Translation will be carried out by the responsible partners as follows:</a:t>
            </a:r>
            <a:endParaRPr lang="en-US" dirty="0"/>
          </a:p>
          <a:p>
            <a:pPr marL="0" indent="0">
              <a:buNone/>
            </a:pPr>
            <a:endParaRPr lang="en-US" dirty="0" smtClean="0"/>
          </a:p>
          <a:p>
            <a:pPr marL="0" indent="0">
              <a:buNone/>
            </a:pPr>
            <a:endParaRPr lang="en-US" dirty="0" smtClean="0"/>
          </a:p>
        </p:txBody>
      </p:sp>
      <p:sp>
        <p:nvSpPr>
          <p:cNvPr id="6" name="Θέση αριθμού διαφάνειας 5"/>
          <p:cNvSpPr>
            <a:spLocks noGrp="1"/>
          </p:cNvSpPr>
          <p:nvPr>
            <p:ph type="sldNum" sz="quarter" idx="12"/>
          </p:nvPr>
        </p:nvSpPr>
        <p:spPr/>
        <p:txBody>
          <a:bodyPr/>
          <a:lstStyle/>
          <a:p>
            <a:fld id="{C94A9C6C-1472-49E2-A08D-475DB4E3CBD3}" type="slidenum">
              <a:rPr lang="en-US" smtClean="0"/>
              <a:t>2</a:t>
            </a:fld>
            <a:endParaRPr lang="en-US"/>
          </a:p>
        </p:txBody>
      </p:sp>
      <p:graphicFrame>
        <p:nvGraphicFramePr>
          <p:cNvPr id="2" name="Tabella 1"/>
          <p:cNvGraphicFramePr>
            <a:graphicFrameLocks noGrp="1"/>
          </p:cNvGraphicFramePr>
          <p:nvPr>
            <p:extLst>
              <p:ext uri="{D42A27DB-BD31-4B8C-83A1-F6EECF244321}">
                <p14:modId xmlns:p14="http://schemas.microsoft.com/office/powerpoint/2010/main" val="3148286883"/>
              </p:ext>
            </p:extLst>
          </p:nvPr>
        </p:nvGraphicFramePr>
        <p:xfrm>
          <a:off x="628650" y="2370018"/>
          <a:ext cx="7886699" cy="3657600"/>
        </p:xfrm>
        <a:graphic>
          <a:graphicData uri="http://schemas.openxmlformats.org/drawingml/2006/table">
            <a:tbl>
              <a:tblPr firstRow="1" bandRow="1">
                <a:tableStyleId>{93296810-A885-4BE3-A3E7-6D5BEEA58F35}</a:tableStyleId>
              </a:tblPr>
              <a:tblGrid>
                <a:gridCol w="1264805"/>
                <a:gridCol w="2752436"/>
                <a:gridCol w="2567709"/>
                <a:gridCol w="1301749"/>
              </a:tblGrid>
              <a:tr h="331503">
                <a:tc>
                  <a:txBody>
                    <a:bodyPr/>
                    <a:lstStyle/>
                    <a:p>
                      <a:endParaRPr lang="it-IT" dirty="0"/>
                    </a:p>
                  </a:txBody>
                  <a:tcPr/>
                </a:tc>
                <a:tc>
                  <a:txBody>
                    <a:bodyPr/>
                    <a:lstStyle/>
                    <a:p>
                      <a:r>
                        <a:rPr lang="it-IT" dirty="0" smtClean="0"/>
                        <a:t>Course Content </a:t>
                      </a:r>
                      <a:r>
                        <a:rPr lang="it-IT" dirty="0" err="1" smtClean="0"/>
                        <a:t>Translation</a:t>
                      </a:r>
                      <a:endParaRPr lang="it-IT" dirty="0"/>
                    </a:p>
                  </a:txBody>
                  <a:tcPr/>
                </a:tc>
                <a:tc>
                  <a:txBody>
                    <a:bodyPr/>
                    <a:lstStyle/>
                    <a:p>
                      <a:r>
                        <a:rPr lang="it-IT" dirty="0" err="1" smtClean="0"/>
                        <a:t>Dissemination</a:t>
                      </a:r>
                      <a:r>
                        <a:rPr lang="it-IT" dirty="0" smtClean="0"/>
                        <a:t> </a:t>
                      </a:r>
                      <a:r>
                        <a:rPr lang="it-IT" dirty="0" err="1" smtClean="0"/>
                        <a:t>Material</a:t>
                      </a:r>
                      <a:endParaRPr lang="it-IT" dirty="0"/>
                    </a:p>
                  </a:txBody>
                  <a:tcPr/>
                </a:tc>
                <a:tc>
                  <a:txBody>
                    <a:bodyPr/>
                    <a:lstStyle/>
                    <a:p>
                      <a:r>
                        <a:rPr lang="it-IT" dirty="0" err="1" smtClean="0"/>
                        <a:t>Other</a:t>
                      </a:r>
                      <a:endParaRPr lang="it-IT" dirty="0"/>
                    </a:p>
                  </a:txBody>
                  <a:tcPr/>
                </a:tc>
              </a:tr>
              <a:tr h="331503">
                <a:tc>
                  <a:txBody>
                    <a:bodyPr/>
                    <a:lstStyle/>
                    <a:p>
                      <a:r>
                        <a:rPr lang="it-IT" dirty="0" err="1" smtClean="0"/>
                        <a:t>German</a:t>
                      </a:r>
                      <a:endParaRPr lang="it-IT" dirty="0"/>
                    </a:p>
                  </a:txBody>
                  <a:tcPr/>
                </a:tc>
                <a:tc>
                  <a:txBody>
                    <a:bodyPr/>
                    <a:lstStyle/>
                    <a:p>
                      <a:r>
                        <a:rPr lang="it-IT" sz="1600" dirty="0" smtClean="0"/>
                        <a:t>UHOH, AP, FJ-BLT</a:t>
                      </a:r>
                      <a:endParaRPr lang="it-IT" sz="1600" dirty="0"/>
                    </a:p>
                  </a:txBody>
                  <a:tcPr/>
                </a:tc>
                <a:tc>
                  <a:txBody>
                    <a:bodyPr/>
                    <a:lstStyle/>
                    <a:p>
                      <a:r>
                        <a:rPr lang="it-IT" sz="1600" dirty="0" smtClean="0"/>
                        <a:t>LVA</a:t>
                      </a:r>
                      <a:endParaRPr lang="it-IT" sz="1600" dirty="0"/>
                    </a:p>
                  </a:txBody>
                  <a:tcPr/>
                </a:tc>
                <a:tc>
                  <a:txBody>
                    <a:bodyPr/>
                    <a:lstStyle/>
                    <a:p>
                      <a:r>
                        <a:rPr lang="it-IT" sz="1600" dirty="0" smtClean="0"/>
                        <a:t>UHOH</a:t>
                      </a:r>
                      <a:endParaRPr lang="it-IT" sz="1600" dirty="0"/>
                    </a:p>
                  </a:txBody>
                  <a:tcPr/>
                </a:tc>
              </a:tr>
              <a:tr h="331503">
                <a:tc>
                  <a:txBody>
                    <a:bodyPr/>
                    <a:lstStyle/>
                    <a:p>
                      <a:r>
                        <a:rPr lang="it-IT" dirty="0" smtClean="0"/>
                        <a:t>Spanish</a:t>
                      </a:r>
                      <a:endParaRPr lang="it-IT" dirty="0"/>
                    </a:p>
                  </a:txBody>
                  <a:tcPr/>
                </a:tc>
                <a:tc>
                  <a:txBody>
                    <a:bodyPr/>
                    <a:lstStyle/>
                    <a:p>
                      <a:r>
                        <a:rPr lang="it-IT" sz="1600" dirty="0" smtClean="0"/>
                        <a:t>UCLM</a:t>
                      </a:r>
                      <a:endParaRPr lang="it-IT" sz="1600" dirty="0"/>
                    </a:p>
                  </a:txBody>
                  <a:tcPr/>
                </a:tc>
                <a:tc>
                  <a:txBody>
                    <a:bodyPr/>
                    <a:lstStyle/>
                    <a:p>
                      <a:r>
                        <a:rPr lang="it-IT" sz="1600" dirty="0" smtClean="0"/>
                        <a:t>FIAB/FENACORE</a:t>
                      </a:r>
                      <a:endParaRPr lang="it-IT" sz="1600" dirty="0"/>
                    </a:p>
                  </a:txBody>
                  <a:tcPr/>
                </a:tc>
                <a:tc>
                  <a:txBody>
                    <a:bodyPr/>
                    <a:lstStyle/>
                    <a:p>
                      <a:r>
                        <a:rPr lang="it-IT" sz="1600" dirty="0" smtClean="0"/>
                        <a:t>SCOOP</a:t>
                      </a:r>
                      <a:endParaRPr lang="it-IT" sz="1600" dirty="0"/>
                    </a:p>
                  </a:txBody>
                  <a:tcPr/>
                </a:tc>
              </a:tr>
              <a:tr h="331503">
                <a:tc>
                  <a:txBody>
                    <a:bodyPr/>
                    <a:lstStyle/>
                    <a:p>
                      <a:r>
                        <a:rPr lang="it-IT" dirty="0" err="1" smtClean="0"/>
                        <a:t>Finnish</a:t>
                      </a:r>
                      <a:endParaRPr lang="it-IT" dirty="0"/>
                    </a:p>
                  </a:txBody>
                  <a:tcPr/>
                </a:tc>
                <a:tc>
                  <a:txBody>
                    <a:bodyPr/>
                    <a:lstStyle/>
                    <a:p>
                      <a:r>
                        <a:rPr lang="it-IT" sz="1600" dirty="0" smtClean="0"/>
                        <a:t>PA</a:t>
                      </a:r>
                      <a:endParaRPr lang="it-IT" sz="1600" dirty="0"/>
                    </a:p>
                  </a:txBody>
                  <a:tcPr/>
                </a:tc>
                <a:tc>
                  <a:txBody>
                    <a:bodyPr/>
                    <a:lstStyle/>
                    <a:p>
                      <a:r>
                        <a:rPr lang="it-IT" sz="1600" dirty="0" smtClean="0"/>
                        <a:t>PA</a:t>
                      </a:r>
                      <a:endParaRPr lang="it-IT" sz="1600" dirty="0"/>
                    </a:p>
                  </a:txBody>
                  <a:tcPr/>
                </a:tc>
                <a:tc>
                  <a:txBody>
                    <a:bodyPr/>
                    <a:lstStyle/>
                    <a:p>
                      <a:r>
                        <a:rPr lang="it-IT" sz="1600" dirty="0" smtClean="0"/>
                        <a:t>PA</a:t>
                      </a:r>
                      <a:endParaRPr lang="it-IT" sz="1600" dirty="0"/>
                    </a:p>
                  </a:txBody>
                  <a:tcPr/>
                </a:tc>
              </a:tr>
              <a:tr h="331503">
                <a:tc>
                  <a:txBody>
                    <a:bodyPr/>
                    <a:lstStyle/>
                    <a:p>
                      <a:r>
                        <a:rPr lang="it-IT" dirty="0" smtClean="0"/>
                        <a:t>French</a:t>
                      </a:r>
                      <a:endParaRPr lang="it-IT" dirty="0"/>
                    </a:p>
                  </a:txBody>
                  <a:tcPr/>
                </a:tc>
                <a:tc>
                  <a:txBody>
                    <a:bodyPr/>
                    <a:lstStyle/>
                    <a:p>
                      <a:r>
                        <a:rPr lang="it-IT" sz="1600" dirty="0" smtClean="0"/>
                        <a:t>AC3A</a:t>
                      </a:r>
                      <a:endParaRPr lang="it-IT" sz="1600" dirty="0"/>
                    </a:p>
                  </a:txBody>
                  <a:tcPr/>
                </a:tc>
                <a:tc>
                  <a:txBody>
                    <a:bodyPr/>
                    <a:lstStyle/>
                    <a:p>
                      <a:r>
                        <a:rPr lang="it-IT" sz="1600" dirty="0" smtClean="0"/>
                        <a:t>ACTIA</a:t>
                      </a:r>
                      <a:endParaRPr lang="it-IT" sz="1600" dirty="0"/>
                    </a:p>
                  </a:txBody>
                  <a:tcPr/>
                </a:tc>
                <a:tc>
                  <a:txBody>
                    <a:bodyPr/>
                    <a:lstStyle/>
                    <a:p>
                      <a:r>
                        <a:rPr lang="it-IT" sz="1600" dirty="0" smtClean="0"/>
                        <a:t>ANIA</a:t>
                      </a:r>
                      <a:endParaRPr lang="it-IT" sz="1600" dirty="0"/>
                    </a:p>
                  </a:txBody>
                  <a:tcPr/>
                </a:tc>
              </a:tr>
              <a:tr h="331503">
                <a:tc>
                  <a:txBody>
                    <a:bodyPr/>
                    <a:lstStyle/>
                    <a:p>
                      <a:r>
                        <a:rPr lang="it-IT" dirty="0" err="1" smtClean="0"/>
                        <a:t>Italian</a:t>
                      </a:r>
                      <a:endParaRPr lang="it-IT" dirty="0"/>
                    </a:p>
                  </a:txBody>
                  <a:tcPr/>
                </a:tc>
                <a:tc>
                  <a:txBody>
                    <a:bodyPr/>
                    <a:lstStyle/>
                    <a:p>
                      <a:r>
                        <a:rPr lang="it-IT" sz="1600" dirty="0" smtClean="0"/>
                        <a:t>INFOR/UNITO</a:t>
                      </a:r>
                      <a:endParaRPr lang="it-IT" sz="1600" dirty="0"/>
                    </a:p>
                  </a:txBody>
                  <a:tcPr/>
                </a:tc>
                <a:tc>
                  <a:txBody>
                    <a:bodyPr/>
                    <a:lstStyle/>
                    <a:p>
                      <a:r>
                        <a:rPr lang="it-IT" sz="1600" dirty="0" smtClean="0"/>
                        <a:t>CONFAGRI</a:t>
                      </a:r>
                      <a:endParaRPr lang="it-IT" sz="1600" dirty="0"/>
                    </a:p>
                  </a:txBody>
                  <a:tcPr/>
                </a:tc>
                <a:tc>
                  <a:txBody>
                    <a:bodyPr/>
                    <a:lstStyle/>
                    <a:p>
                      <a:r>
                        <a:rPr lang="it-IT" sz="1600" dirty="0" smtClean="0"/>
                        <a:t>CONFAGRI</a:t>
                      </a:r>
                      <a:endParaRPr lang="it-IT" sz="1600" dirty="0"/>
                    </a:p>
                  </a:txBody>
                  <a:tcPr/>
                </a:tc>
              </a:tr>
              <a:tr h="331503">
                <a:tc>
                  <a:txBody>
                    <a:bodyPr/>
                    <a:lstStyle/>
                    <a:p>
                      <a:r>
                        <a:rPr lang="it-IT" dirty="0" err="1" smtClean="0"/>
                        <a:t>Dutch</a:t>
                      </a:r>
                      <a:endParaRPr lang="it-IT" dirty="0"/>
                    </a:p>
                  </a:txBody>
                  <a:tcPr/>
                </a:tc>
                <a:tc>
                  <a:txBody>
                    <a:bodyPr/>
                    <a:lstStyle/>
                    <a:p>
                      <a:r>
                        <a:rPr lang="it-IT" sz="1600" dirty="0" smtClean="0"/>
                        <a:t>AERES</a:t>
                      </a:r>
                      <a:endParaRPr lang="it-IT" sz="1600" dirty="0"/>
                    </a:p>
                  </a:txBody>
                  <a:tcPr/>
                </a:tc>
                <a:tc>
                  <a:txBody>
                    <a:bodyPr/>
                    <a:lstStyle/>
                    <a:p>
                      <a:r>
                        <a:rPr lang="it-IT" sz="1600" dirty="0" smtClean="0"/>
                        <a:t>WUR</a:t>
                      </a:r>
                      <a:endParaRPr lang="it-IT" sz="1600" dirty="0"/>
                    </a:p>
                  </a:txBody>
                  <a:tcPr/>
                </a:tc>
                <a:tc>
                  <a:txBody>
                    <a:bodyPr/>
                    <a:lstStyle/>
                    <a:p>
                      <a:r>
                        <a:rPr lang="it-IT" sz="1600" dirty="0" smtClean="0"/>
                        <a:t>WUR</a:t>
                      </a:r>
                      <a:endParaRPr lang="it-IT" sz="1600" dirty="0"/>
                    </a:p>
                  </a:txBody>
                  <a:tcPr/>
                </a:tc>
              </a:tr>
              <a:tr h="331503">
                <a:tc>
                  <a:txBody>
                    <a:bodyPr/>
                    <a:lstStyle/>
                    <a:p>
                      <a:r>
                        <a:rPr lang="it-IT" dirty="0" err="1" smtClean="0"/>
                        <a:t>Greek</a:t>
                      </a:r>
                      <a:endParaRPr lang="it-IT" dirty="0"/>
                    </a:p>
                  </a:txBody>
                  <a:tcPr/>
                </a:tc>
                <a:tc>
                  <a:txBody>
                    <a:bodyPr/>
                    <a:lstStyle/>
                    <a:p>
                      <a:r>
                        <a:rPr lang="it-IT" sz="1600" dirty="0" err="1" smtClean="0"/>
                        <a:t>Not</a:t>
                      </a:r>
                      <a:r>
                        <a:rPr lang="it-IT" sz="1600" dirty="0" smtClean="0"/>
                        <a:t> </a:t>
                      </a:r>
                      <a:r>
                        <a:rPr lang="it-IT" sz="1600" dirty="0" err="1" smtClean="0"/>
                        <a:t>translated</a:t>
                      </a:r>
                      <a:endParaRPr lang="it-IT" sz="1600" dirty="0"/>
                    </a:p>
                  </a:txBody>
                  <a:tcPr/>
                </a:tc>
                <a:tc>
                  <a:txBody>
                    <a:bodyPr/>
                    <a:lstStyle/>
                    <a:p>
                      <a:r>
                        <a:rPr lang="it-IT" sz="1600" dirty="0" smtClean="0"/>
                        <a:t>CERTH</a:t>
                      </a:r>
                      <a:endParaRPr lang="it-IT" sz="1600" dirty="0"/>
                    </a:p>
                  </a:txBody>
                  <a:tcPr/>
                </a:tc>
                <a:tc>
                  <a:txBody>
                    <a:bodyPr/>
                    <a:lstStyle/>
                    <a:p>
                      <a:r>
                        <a:rPr lang="it-IT" sz="1600" dirty="0" smtClean="0"/>
                        <a:t>EFB</a:t>
                      </a:r>
                      <a:endParaRPr lang="it-IT" sz="1600" dirty="0"/>
                    </a:p>
                  </a:txBody>
                  <a:tcPr/>
                </a:tc>
              </a:tr>
              <a:tr h="331503">
                <a:tc>
                  <a:txBody>
                    <a:bodyPr/>
                    <a:lstStyle/>
                    <a:p>
                      <a:r>
                        <a:rPr lang="it-IT" dirty="0" err="1" smtClean="0"/>
                        <a:t>Portuguese</a:t>
                      </a:r>
                      <a:endParaRPr lang="it-IT" dirty="0"/>
                    </a:p>
                  </a:txBody>
                  <a:tcPr/>
                </a:tc>
                <a:tc>
                  <a:txBody>
                    <a:bodyPr/>
                    <a:lstStyle/>
                    <a:p>
                      <a:r>
                        <a:rPr lang="it-IT" sz="1600" dirty="0" err="1" smtClean="0"/>
                        <a:t>Not</a:t>
                      </a:r>
                      <a:r>
                        <a:rPr lang="it-IT" sz="1600" dirty="0" smtClean="0"/>
                        <a:t> </a:t>
                      </a:r>
                      <a:r>
                        <a:rPr lang="it-IT" sz="1600" dirty="0" err="1" smtClean="0"/>
                        <a:t>translated</a:t>
                      </a:r>
                      <a:endParaRPr lang="it-IT" sz="1600" dirty="0"/>
                    </a:p>
                  </a:txBody>
                  <a:tcPr/>
                </a:tc>
                <a:tc>
                  <a:txBody>
                    <a:bodyPr/>
                    <a:lstStyle/>
                    <a:p>
                      <a:r>
                        <a:rPr lang="it-IT" sz="1600" dirty="0" smtClean="0"/>
                        <a:t>CONFAGRI PT</a:t>
                      </a:r>
                      <a:endParaRPr lang="it-IT" sz="1600" dirty="0"/>
                    </a:p>
                  </a:txBody>
                  <a:tcPr/>
                </a:tc>
                <a:tc>
                  <a:txBody>
                    <a:bodyPr/>
                    <a:lstStyle/>
                    <a:p>
                      <a:r>
                        <a:rPr lang="it-IT" sz="1600" dirty="0" smtClean="0"/>
                        <a:t>CONFAGRI</a:t>
                      </a:r>
                      <a:r>
                        <a:rPr lang="it-IT" sz="1600" baseline="0" dirty="0" smtClean="0"/>
                        <a:t> PT</a:t>
                      </a:r>
                      <a:endParaRPr lang="it-IT" sz="1600" dirty="0"/>
                    </a:p>
                  </a:txBody>
                  <a:tcPr/>
                </a:tc>
              </a:tr>
              <a:tr h="331503">
                <a:tc>
                  <a:txBody>
                    <a:bodyPr/>
                    <a:lstStyle/>
                    <a:p>
                      <a:r>
                        <a:rPr lang="it-IT" dirty="0" err="1" smtClean="0"/>
                        <a:t>Slovenian</a:t>
                      </a:r>
                      <a:endParaRPr lang="it-IT" dirty="0"/>
                    </a:p>
                  </a:txBody>
                  <a:tcPr/>
                </a:tc>
                <a:tc>
                  <a:txBody>
                    <a:bodyPr/>
                    <a:lstStyle/>
                    <a:p>
                      <a:r>
                        <a:rPr lang="it-IT" sz="1600" dirty="0" err="1" smtClean="0"/>
                        <a:t>Not</a:t>
                      </a:r>
                      <a:r>
                        <a:rPr lang="it-IT" sz="1600" dirty="0" smtClean="0"/>
                        <a:t> </a:t>
                      </a:r>
                      <a:r>
                        <a:rPr lang="it-IT" sz="1600" dirty="0" err="1" smtClean="0"/>
                        <a:t>translated</a:t>
                      </a:r>
                      <a:endParaRPr lang="it-IT" sz="1600" dirty="0"/>
                    </a:p>
                  </a:txBody>
                  <a:tcPr/>
                </a:tc>
                <a:tc>
                  <a:txBody>
                    <a:bodyPr/>
                    <a:lstStyle/>
                    <a:p>
                      <a:r>
                        <a:rPr lang="it-IT" sz="1600" dirty="0" smtClean="0"/>
                        <a:t>GZS-ZKZP</a:t>
                      </a:r>
                      <a:endParaRPr lang="it-IT" sz="1600" dirty="0"/>
                    </a:p>
                  </a:txBody>
                  <a:tcPr/>
                </a:tc>
                <a:tc>
                  <a:txBody>
                    <a:bodyPr/>
                    <a:lstStyle/>
                    <a:p>
                      <a:r>
                        <a:rPr lang="it-IT" sz="1600" dirty="0" smtClean="0"/>
                        <a:t>GZS-ZKZP</a:t>
                      </a:r>
                      <a:endParaRPr lang="it-IT" sz="1600" dirty="0"/>
                    </a:p>
                  </a:txBody>
                  <a:tcPr/>
                </a:tc>
              </a:tr>
            </a:tbl>
          </a:graphicData>
        </a:graphic>
      </p:graphicFrame>
      <p:pic>
        <p:nvPicPr>
          <p:cNvPr id="3" name="Immagine 2"/>
          <p:cNvPicPr>
            <a:picLocks noChangeAspect="1"/>
          </p:cNvPicPr>
          <p:nvPr/>
        </p:nvPicPr>
        <p:blipFill>
          <a:blip r:embed="rId2"/>
          <a:stretch>
            <a:fillRect/>
          </a:stretch>
        </p:blipFill>
        <p:spPr>
          <a:xfrm>
            <a:off x="106018" y="6192689"/>
            <a:ext cx="1390008" cy="304826"/>
          </a:xfrm>
          <a:prstGeom prst="rect">
            <a:avLst/>
          </a:prstGeom>
        </p:spPr>
      </p:pic>
    </p:spTree>
    <p:extLst>
      <p:ext uri="{BB962C8B-B14F-4D97-AF65-F5344CB8AC3E}">
        <p14:creationId xmlns:p14="http://schemas.microsoft.com/office/powerpoint/2010/main" val="41442853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b="1" dirty="0"/>
              <a:t>Course Content</a:t>
            </a:r>
            <a:r>
              <a:rPr lang="it-IT" dirty="0"/>
              <a:t> </a:t>
            </a:r>
            <a:r>
              <a:rPr lang="it-IT" dirty="0" err="1"/>
              <a:t>will</a:t>
            </a:r>
            <a:r>
              <a:rPr lang="it-IT" dirty="0"/>
              <a:t> </a:t>
            </a:r>
            <a:r>
              <a:rPr lang="it-IT" dirty="0" err="1"/>
              <a:t>have</a:t>
            </a:r>
            <a:r>
              <a:rPr lang="it-IT" dirty="0"/>
              <a:t> to be </a:t>
            </a:r>
            <a:r>
              <a:rPr lang="it-IT" dirty="0" err="1"/>
              <a:t>translated</a:t>
            </a:r>
            <a:r>
              <a:rPr lang="it-IT" dirty="0"/>
              <a:t> </a:t>
            </a:r>
            <a:r>
              <a:rPr lang="it-IT" dirty="0" err="1"/>
              <a:t>into</a:t>
            </a:r>
            <a:r>
              <a:rPr lang="it-IT" dirty="0"/>
              <a:t> the 7 </a:t>
            </a:r>
            <a:r>
              <a:rPr lang="it-IT" dirty="0" err="1"/>
              <a:t>launguages</a:t>
            </a:r>
            <a:r>
              <a:rPr lang="it-IT" dirty="0"/>
              <a:t> (</a:t>
            </a:r>
            <a:r>
              <a:rPr lang="it-IT" dirty="0" err="1"/>
              <a:t>German</a:t>
            </a:r>
            <a:r>
              <a:rPr lang="it-IT" dirty="0"/>
              <a:t>, Spanish, </a:t>
            </a:r>
            <a:r>
              <a:rPr lang="it-IT" dirty="0" err="1"/>
              <a:t>Finnish</a:t>
            </a:r>
            <a:r>
              <a:rPr lang="it-IT" dirty="0"/>
              <a:t> French, </a:t>
            </a:r>
            <a:r>
              <a:rPr lang="it-IT" dirty="0" err="1"/>
              <a:t>Italian</a:t>
            </a:r>
            <a:r>
              <a:rPr lang="it-IT" dirty="0"/>
              <a:t>, </a:t>
            </a:r>
            <a:r>
              <a:rPr lang="it-IT" dirty="0" err="1"/>
              <a:t>Dutch</a:t>
            </a:r>
            <a:r>
              <a:rPr lang="it-IT" dirty="0"/>
              <a:t> + English) </a:t>
            </a:r>
            <a:r>
              <a:rPr lang="it-IT" dirty="0" err="1"/>
              <a:t>where</a:t>
            </a:r>
            <a:r>
              <a:rPr lang="it-IT" dirty="0"/>
              <a:t> the </a:t>
            </a:r>
            <a:r>
              <a:rPr lang="it-IT" dirty="0" err="1"/>
              <a:t>Pilot</a:t>
            </a:r>
            <a:r>
              <a:rPr lang="it-IT" dirty="0"/>
              <a:t> Training </a:t>
            </a:r>
            <a:r>
              <a:rPr lang="it-IT" dirty="0" err="1"/>
              <a:t>wil</a:t>
            </a:r>
            <a:r>
              <a:rPr lang="it-IT" dirty="0"/>
              <a:t> be </a:t>
            </a:r>
            <a:r>
              <a:rPr lang="it-IT" dirty="0" err="1"/>
              <a:t>developed</a:t>
            </a:r>
            <a:r>
              <a:rPr lang="it-IT" dirty="0"/>
              <a:t>. </a:t>
            </a:r>
          </a:p>
          <a:p>
            <a:r>
              <a:rPr lang="it-IT" dirty="0"/>
              <a:t> </a:t>
            </a:r>
          </a:p>
          <a:p>
            <a:r>
              <a:rPr lang="it-IT" b="1" dirty="0" err="1"/>
              <a:t>Dissemination</a:t>
            </a:r>
            <a:r>
              <a:rPr lang="it-IT" b="1" dirty="0"/>
              <a:t> </a:t>
            </a:r>
            <a:r>
              <a:rPr lang="it-IT" b="1" dirty="0" err="1"/>
              <a:t>Material</a:t>
            </a:r>
            <a:r>
              <a:rPr lang="it-IT" b="1" dirty="0"/>
              <a:t>:</a:t>
            </a:r>
            <a:endParaRPr lang="it-IT" dirty="0"/>
          </a:p>
          <a:p>
            <a:pPr lvl="0"/>
            <a:r>
              <a:rPr lang="it-IT" b="1" dirty="0" err="1"/>
              <a:t>Leaflet</a:t>
            </a:r>
            <a:r>
              <a:rPr lang="it-IT" b="1" dirty="0"/>
              <a:t> and Poster </a:t>
            </a:r>
            <a:r>
              <a:rPr lang="it-IT" dirty="0"/>
              <a:t>M4</a:t>
            </a:r>
          </a:p>
          <a:p>
            <a:pPr lvl="0"/>
            <a:r>
              <a:rPr lang="it-IT" b="1" dirty="0"/>
              <a:t>Website</a:t>
            </a:r>
            <a:r>
              <a:rPr lang="it-IT" dirty="0"/>
              <a:t> M6 </a:t>
            </a:r>
            <a:endParaRPr lang="it-IT" dirty="0" smtClean="0"/>
          </a:p>
          <a:p>
            <a:pPr lvl="0"/>
            <a:endParaRPr lang="it-IT" dirty="0"/>
          </a:p>
          <a:p>
            <a:r>
              <a:rPr lang="it-IT" b="1" dirty="0" err="1"/>
              <a:t>Other</a:t>
            </a:r>
            <a:r>
              <a:rPr lang="it-IT" b="1" dirty="0"/>
              <a:t>:</a:t>
            </a:r>
            <a:endParaRPr lang="it-IT" dirty="0"/>
          </a:p>
          <a:p>
            <a:pPr lvl="0"/>
            <a:r>
              <a:rPr lang="it-IT" dirty="0"/>
              <a:t>Task 1.4. </a:t>
            </a:r>
            <a:r>
              <a:rPr lang="it-IT" dirty="0" err="1"/>
              <a:t>Surveys</a:t>
            </a:r>
            <a:r>
              <a:rPr lang="it-IT" dirty="0"/>
              <a:t>. M9/M10 </a:t>
            </a:r>
            <a:r>
              <a:rPr lang="it-IT" b="1" dirty="0" err="1"/>
              <a:t>Questionnaire</a:t>
            </a:r>
            <a:r>
              <a:rPr lang="it-IT" b="1" dirty="0"/>
              <a:t> </a:t>
            </a:r>
            <a:r>
              <a:rPr lang="it-IT" dirty="0" err="1"/>
              <a:t>will</a:t>
            </a:r>
            <a:r>
              <a:rPr lang="it-IT" dirty="0"/>
              <a:t> be </a:t>
            </a:r>
            <a:r>
              <a:rPr lang="it-IT" dirty="0" err="1"/>
              <a:t>translated</a:t>
            </a:r>
            <a:r>
              <a:rPr lang="it-IT" dirty="0"/>
              <a:t> by </a:t>
            </a:r>
            <a:r>
              <a:rPr lang="it-IT" dirty="0" err="1"/>
              <a:t>each</a:t>
            </a:r>
            <a:r>
              <a:rPr lang="it-IT" dirty="0"/>
              <a:t> country and </a:t>
            </a:r>
            <a:r>
              <a:rPr lang="it-IT" dirty="0" err="1"/>
              <a:t>later</a:t>
            </a:r>
            <a:r>
              <a:rPr lang="it-IT" dirty="0"/>
              <a:t> </a:t>
            </a:r>
            <a:r>
              <a:rPr lang="it-IT" dirty="0" err="1"/>
              <a:t>posted</a:t>
            </a:r>
            <a:r>
              <a:rPr lang="it-IT" dirty="0"/>
              <a:t> </a:t>
            </a:r>
            <a:r>
              <a:rPr lang="it-IT" dirty="0" err="1" smtClean="0"/>
              <a:t>onto</a:t>
            </a:r>
            <a:r>
              <a:rPr lang="it-IT" dirty="0" smtClean="0"/>
              <a:t> </a:t>
            </a:r>
            <a:r>
              <a:rPr lang="it-IT" dirty="0"/>
              <a:t>the website.</a:t>
            </a:r>
          </a:p>
          <a:p>
            <a:pPr lvl="0"/>
            <a:r>
              <a:rPr lang="it-IT" dirty="0" err="1"/>
              <a:t>Strategy</a:t>
            </a:r>
            <a:endParaRPr lang="it-IT" dirty="0"/>
          </a:p>
          <a:p>
            <a:pPr lvl="0"/>
            <a:r>
              <a:rPr lang="it-IT" dirty="0"/>
              <a:t>Curricula</a:t>
            </a:r>
          </a:p>
          <a:p>
            <a:endParaRPr lang="it-IT" dirty="0"/>
          </a:p>
        </p:txBody>
      </p:sp>
      <p:sp>
        <p:nvSpPr>
          <p:cNvPr id="4" name="Segnaposto numero diapositiva 3"/>
          <p:cNvSpPr>
            <a:spLocks noGrp="1"/>
          </p:cNvSpPr>
          <p:nvPr>
            <p:ph type="sldNum" sz="quarter" idx="12"/>
          </p:nvPr>
        </p:nvSpPr>
        <p:spPr/>
        <p:txBody>
          <a:bodyPr/>
          <a:lstStyle/>
          <a:p>
            <a:fld id="{C94A9C6C-1472-49E2-A08D-475DB4E3CBD3}" type="slidenum">
              <a:rPr lang="en-US" smtClean="0"/>
              <a:t>3</a:t>
            </a:fld>
            <a:endParaRPr lang="en-US" dirty="0"/>
          </a:p>
        </p:txBody>
      </p:sp>
    </p:spTree>
    <p:extLst>
      <p:ext uri="{BB962C8B-B14F-4D97-AF65-F5344CB8AC3E}">
        <p14:creationId xmlns:p14="http://schemas.microsoft.com/office/powerpoint/2010/main" val="2746924684"/>
      </p:ext>
    </p:extLst>
  </p:cSld>
  <p:clrMapOvr>
    <a:masterClrMapping/>
  </p:clrMapOvr>
</p:sld>
</file>

<file path=ppt/theme/theme1.xml><?xml version="1.0" encoding="utf-8"?>
<a:theme xmlns:a="http://schemas.openxmlformats.org/drawingml/2006/main" name="CoLLaboratE-ThemeNew">
  <a:themeElements>
    <a:clrScheme name="Θέμα του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Θέμα του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Θέμα του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LLaboratE-ThemeNew" id="{AD441D31-B38D-4F89-B57E-CC0212D26925}" vid="{A4654D39-5463-4B11-90A2-3C333BBC5873}"/>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3061</TotalTime>
  <Words>228</Words>
  <Application>Microsoft Office PowerPoint</Application>
  <PresentationFormat>Presentazione su schermo (4:3)</PresentationFormat>
  <Paragraphs>62</Paragraphs>
  <Slides>3</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3</vt:i4>
      </vt:variant>
    </vt:vector>
  </HeadingPairs>
  <TitlesOfParts>
    <vt:vector size="6" baseType="lpstr">
      <vt:lpstr>Arial</vt:lpstr>
      <vt:lpstr>Calibri</vt:lpstr>
      <vt:lpstr>CoLLaboratE-ThemeNew</vt:lpstr>
      <vt:lpstr>T4.4 Translation </vt:lpstr>
      <vt:lpstr>T4.4  Translation</vt:lpstr>
      <vt:lpstr>Presentazione standard di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WP1 - Project Management</dc:title>
  <dc:creator>Fotis Dimeas</dc:creator>
  <cp:lastModifiedBy>ENAPRA</cp:lastModifiedBy>
  <cp:revision>91</cp:revision>
  <dcterms:created xsi:type="dcterms:W3CDTF">2018-10-15T13:11:22Z</dcterms:created>
  <dcterms:modified xsi:type="dcterms:W3CDTF">2020-06-26T08:48:26Z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0484126-3486-41a9-802e-7f1e2277276c_Enabled">
    <vt:lpwstr>True</vt:lpwstr>
  </property>
  <property fmtid="{D5CDD505-2E9C-101B-9397-08002B2CF9AE}" pid="3" name="MSIP_Label_d0484126-3486-41a9-802e-7f1e2277276c_SiteId">
    <vt:lpwstr>eec01f8e-737f-43e3-9ed5-f8a59913bd82</vt:lpwstr>
  </property>
  <property fmtid="{D5CDD505-2E9C-101B-9397-08002B2CF9AE}" pid="4" name="MSIP_Label_d0484126-3486-41a9-802e-7f1e2277276c_Owner">
    <vt:lpwstr>pal.johan.from@nmbu.no</vt:lpwstr>
  </property>
  <property fmtid="{D5CDD505-2E9C-101B-9397-08002B2CF9AE}" pid="5" name="MSIP_Label_d0484126-3486-41a9-802e-7f1e2277276c_SetDate">
    <vt:lpwstr>2020-01-11T12:05:33.3131731Z</vt:lpwstr>
  </property>
  <property fmtid="{D5CDD505-2E9C-101B-9397-08002B2CF9AE}" pid="6" name="MSIP_Label_d0484126-3486-41a9-802e-7f1e2277276c_Name">
    <vt:lpwstr>Internal</vt:lpwstr>
  </property>
  <property fmtid="{D5CDD505-2E9C-101B-9397-08002B2CF9AE}" pid="7" name="MSIP_Label_d0484126-3486-41a9-802e-7f1e2277276c_Application">
    <vt:lpwstr>Microsoft Azure Information Protection</vt:lpwstr>
  </property>
  <property fmtid="{D5CDD505-2E9C-101B-9397-08002B2CF9AE}" pid="8" name="MSIP_Label_d0484126-3486-41a9-802e-7f1e2277276c_ActionId">
    <vt:lpwstr>d4a85e94-51e7-46ba-8cf1-49bfd1a7a6de</vt:lpwstr>
  </property>
  <property fmtid="{D5CDD505-2E9C-101B-9397-08002B2CF9AE}" pid="9" name="MSIP_Label_d0484126-3486-41a9-802e-7f1e2277276c_Extended_MSFT_Method">
    <vt:lpwstr>Automatic</vt:lpwstr>
  </property>
  <property fmtid="{D5CDD505-2E9C-101B-9397-08002B2CF9AE}" pid="10" name="Sensitivity">
    <vt:lpwstr>Internal</vt:lpwstr>
  </property>
</Properties>
</file>