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7" r:id="rId2"/>
    <p:sldId id="458" r:id="rId3"/>
    <p:sldId id="457" r:id="rId4"/>
    <p:sldId id="462" r:id="rId5"/>
    <p:sldId id="459" r:id="rId6"/>
  </p:sldIdLst>
  <p:sldSz cx="12192000" cy="6858000"/>
  <p:notesSz cx="6878638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63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35344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8411757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auto">
          <a:xfrm>
            <a:off x="6286207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4160656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47700" y="1616404"/>
            <a:ext cx="11262784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38187" y="2262401"/>
            <a:ext cx="11262783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8909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rectangula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17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200008" y="226800"/>
            <a:ext cx="6720000" cy="57358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3" y="1840012"/>
            <a:ext cx="4368800" cy="4122638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23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6825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557617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8"/>
          </p:nvPr>
        </p:nvSpPr>
        <p:spPr>
          <a:xfrm>
            <a:off x="8398409" y="1933314"/>
            <a:ext cx="3519547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>
          <a:xfrm>
            <a:off x="654051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20"/>
          </p:nvPr>
        </p:nvSpPr>
        <p:spPr>
          <a:xfrm>
            <a:off x="4488227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9" name="Tijdelijke aanduiding voor tekst 6"/>
          <p:cNvSpPr>
            <a:spLocks noGrp="1"/>
          </p:cNvSpPr>
          <p:nvPr>
            <p:ph type="body" sz="quarter" idx="21"/>
          </p:nvPr>
        </p:nvSpPr>
        <p:spPr>
          <a:xfrm>
            <a:off x="8322403" y="4610101"/>
            <a:ext cx="3670300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0" name="Tijdelijke aanduiding voor tekst 6"/>
          <p:cNvSpPr>
            <a:spLocks noGrp="1"/>
          </p:cNvSpPr>
          <p:nvPr>
            <p:ph type="body" sz="quarter" idx="22"/>
          </p:nvPr>
        </p:nvSpPr>
        <p:spPr>
          <a:xfrm>
            <a:off x="654051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1" name="Tijdelijke aanduiding voor tekst 6"/>
          <p:cNvSpPr>
            <a:spLocks noGrp="1"/>
          </p:cNvSpPr>
          <p:nvPr>
            <p:ph type="body" sz="quarter" idx="23"/>
          </p:nvPr>
        </p:nvSpPr>
        <p:spPr>
          <a:xfrm>
            <a:off x="4487567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  <p:sp>
        <p:nvSpPr>
          <p:cNvPr id="12" name="Tijdelijke aanduiding voor tekst 6"/>
          <p:cNvSpPr>
            <a:spLocks noGrp="1"/>
          </p:cNvSpPr>
          <p:nvPr>
            <p:ph type="body" sz="quarter" idx="24"/>
          </p:nvPr>
        </p:nvSpPr>
        <p:spPr>
          <a:xfrm>
            <a:off x="8322403" y="4985219"/>
            <a:ext cx="3670300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/>
              <a:t>Klik om de modelstijl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80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 with 2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5199" y="1929608"/>
            <a:ext cx="5472000" cy="4027383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6434881" y="1929600"/>
            <a:ext cx="5472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78705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715200" y="1402557"/>
            <a:ext cx="11203200" cy="45529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30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ectangula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/>
          </p:cNvSpPr>
          <p:nvPr>
            <p:ph type="pic" sz="quarter" idx="16"/>
          </p:nvPr>
        </p:nvSpPr>
        <p:spPr>
          <a:xfrm>
            <a:off x="715200" y="233362"/>
            <a:ext cx="5348469" cy="57204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/>
          </p:cNvSpPr>
          <p:nvPr>
            <p:ph type="pic" sz="quarter" idx="17"/>
          </p:nvPr>
        </p:nvSpPr>
        <p:spPr>
          <a:xfrm>
            <a:off x="6436353" y="233377"/>
            <a:ext cx="5472000" cy="571955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25980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eeld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gray">
          <a:xfrm>
            <a:off x="10" y="0"/>
            <a:ext cx="12191999" cy="685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 bwMode="white">
          <a:xfrm>
            <a:off x="655524" y="230203"/>
            <a:ext cx="11257061" cy="791650"/>
          </a:xfrm>
          <a:noFill/>
          <a:ln>
            <a:gradFill>
              <a:gsLst>
                <a:gs pos="0">
                  <a:schemeClr val="bg1"/>
                </a:gs>
                <a:gs pos="1000">
                  <a:schemeClr val="bg1">
                    <a:alpha val="0"/>
                  </a:schemeClr>
                </a:gs>
                <a:gs pos="99000">
                  <a:srgbClr val="FFFFFF">
                    <a:alpha val="0"/>
                  </a:srgbClr>
                </a:gs>
                <a:gs pos="100000">
                  <a:schemeClr val="bg1"/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4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95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583095" y="1752601"/>
            <a:ext cx="11469204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592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7"/>
            <a:ext cx="11257061" cy="7916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0"/>
          </p:nvPr>
        </p:nvSpPr>
        <p:spPr>
          <a:xfrm>
            <a:off x="717551" y="1933575"/>
            <a:ext cx="11197452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77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183599" y="224477"/>
            <a:ext cx="672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1" y="1835250"/>
            <a:ext cx="4368800" cy="41274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30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11361584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</a:p>
          <a:p>
            <a:pPr lvl="3"/>
            <a:r>
              <a:rPr lang="en-GB"/>
              <a:t>Vierde niveau</a:t>
            </a:r>
          </a:p>
          <a:p>
            <a:pPr lvl="4"/>
            <a:r>
              <a:rPr lang="en-GB"/>
              <a:t>Vijfde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82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600" y="230188"/>
            <a:ext cx="4368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60401" y="1835250"/>
            <a:ext cx="4368800" cy="36576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Klik om de modelstijlen te bewerken</a:t>
            </a:r>
            <a:endParaRPr lang="en-GB" dirty="0"/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183599" y="224477"/>
            <a:ext cx="672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9" name="Rechthoek 8"/>
          <p:cNvSpPr/>
          <p:nvPr userDrawn="1"/>
        </p:nvSpPr>
        <p:spPr>
          <a:xfrm>
            <a:off x="5067871" y="6127860"/>
            <a:ext cx="6855316" cy="61414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D5D2CA"/>
                </a:solidFill>
              </a:rPr>
              <a:t>Space for partner logo’s </a:t>
            </a:r>
            <a:br>
              <a:rPr lang="en-GB" sz="1000">
                <a:solidFill>
                  <a:srgbClr val="D5D2CA"/>
                </a:solidFill>
              </a:rPr>
            </a:br>
            <a:r>
              <a:rPr lang="en-GB" sz="800">
                <a:solidFill>
                  <a:srgbClr val="D5D2CA"/>
                </a:solidFill>
              </a:rPr>
              <a:t>(place a white shape behind the logo’s to hide this text and border)</a:t>
            </a:r>
            <a:endParaRPr lang="en-GB" sz="800" dirty="0">
              <a:solidFill>
                <a:srgbClr val="D5D2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9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86125"/>
            <a:ext cx="10972800" cy="90487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noProof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1"/>
              <a:t>Click to edit Master subtitle style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1046171"/>
            <a:ext cx="10972800" cy="840125"/>
          </a:xfrm>
        </p:spPr>
        <p:txBody>
          <a:bodyPr/>
          <a:lstStyle>
            <a:lvl1pPr>
              <a:defRPr sz="4400" noProof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altLang="en-US" noProof="1"/>
              <a:t>Click to edit Master title style</a:t>
            </a:r>
          </a:p>
        </p:txBody>
      </p:sp>
      <p:grpSp>
        <p:nvGrpSpPr>
          <p:cNvPr id="38964" name="Group 52"/>
          <p:cNvGrpSpPr>
            <a:grpSpLocks/>
          </p:cNvGrpSpPr>
          <p:nvPr/>
        </p:nvGrpSpPr>
        <p:grpSpPr bwMode="auto">
          <a:xfrm>
            <a:off x="-2117" y="1714500"/>
            <a:ext cx="12194117" cy="5143500"/>
            <a:chOff x="-1" y="1079"/>
            <a:chExt cx="5761" cy="3240"/>
          </a:xfrm>
        </p:grpSpPr>
        <p:pic>
          <p:nvPicPr>
            <p:cNvPr id="38963" name="Picture 51" descr="_UN_NL_k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227"/>
            <a:stretch>
              <a:fillRect/>
            </a:stretch>
          </p:blipFill>
          <p:spPr bwMode="auto">
            <a:xfrm>
              <a:off x="0" y="3779"/>
              <a:ext cx="57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59" name="Picture 47" descr="WUR-beeldstrip_PPT-templat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00"/>
              <a:ext cx="5760" cy="1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-1" y="1079"/>
              <a:ext cx="5760" cy="0"/>
            </a:xfrm>
            <a:prstGeom prst="line">
              <a:avLst/>
            </a:prstGeom>
            <a:noFill/>
            <a:ln w="12700">
              <a:solidFill>
                <a:srgbClr val="80BA6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srgbClr val="005172"/>
                </a:solidFill>
                <a:latin typeface="Calibri" pitchFamily="34" charset="0"/>
              </a:endParaRPr>
            </a:p>
          </p:txBody>
        </p:sp>
      </p:grpSp>
      <p:sp>
        <p:nvSpPr>
          <p:cNvPr id="38957" name="Line 45"/>
          <p:cNvSpPr>
            <a:spLocks noChangeShapeType="1"/>
          </p:cNvSpPr>
          <p:nvPr/>
        </p:nvSpPr>
        <p:spPr bwMode="auto">
          <a:xfrm>
            <a:off x="-2117" y="5995988"/>
            <a:ext cx="121920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srgbClr val="00517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3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4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6391143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80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6434881" y="1929600"/>
            <a:ext cx="5472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5351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524" y="230203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6388100" y="1752601"/>
            <a:ext cx="5520000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105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561600" y="1835249"/>
            <a:ext cx="552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/>
              <a:t>Klik om de modelstijlen te bewerken</a:t>
            </a:r>
          </a:p>
          <a:p>
            <a:pPr lvl="1"/>
            <a:r>
              <a:rPr lang="en-GB"/>
              <a:t>Tweede niveau</a:t>
            </a:r>
          </a:p>
          <a:p>
            <a:pPr lvl="2"/>
            <a:r>
              <a:rPr lang="en-GB"/>
              <a:t>Derde niveau</a:t>
            </a:r>
            <a:endParaRPr lang="en-GB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1"/>
          </p:nvPr>
        </p:nvSpPr>
        <p:spPr>
          <a:xfrm>
            <a:off x="6388100" y="1933575"/>
            <a:ext cx="5520000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138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</a:p>
        </p:txBody>
      </p:sp>
      <p:sp>
        <p:nvSpPr>
          <p:cNvPr id="8" name="Tijdelijke aanduiding voor SmartArt 7"/>
          <p:cNvSpPr>
            <a:spLocks noGrp="1"/>
          </p:cNvSpPr>
          <p:nvPr>
            <p:ph type="dgm" sz="quarter" idx="10"/>
          </p:nvPr>
        </p:nvSpPr>
        <p:spPr>
          <a:xfrm>
            <a:off x="717561" y="1828800"/>
            <a:ext cx="11205633" cy="413385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440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80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35344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20"/>
          </p:nvPr>
        </p:nvSpPr>
        <p:spPr bwMode="auto">
          <a:xfrm>
            <a:off x="8411757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jdelijke aanduiding voor afbeelding 24"/>
          <p:cNvSpPr>
            <a:spLocks noGrp="1" noChangeAspect="1"/>
          </p:cNvSpPr>
          <p:nvPr>
            <p:ph type="pic" sz="quarter" idx="21"/>
          </p:nvPr>
        </p:nvSpPr>
        <p:spPr bwMode="auto">
          <a:xfrm>
            <a:off x="6286207" y="3307559"/>
            <a:ext cx="353060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4160656" y="3307559"/>
            <a:ext cx="353060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655524" y="230187"/>
            <a:ext cx="11257061" cy="791650"/>
          </a:xfrm>
        </p:spPr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647700" y="1616404"/>
            <a:ext cx="11262784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35011" y="2262401"/>
            <a:ext cx="11262783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Auteursnaam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Rechthoek 12"/>
          <p:cNvSpPr/>
          <p:nvPr userDrawn="1"/>
        </p:nvSpPr>
        <p:spPr>
          <a:xfrm>
            <a:off x="5067871" y="6127860"/>
            <a:ext cx="6855316" cy="61414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D5D2CA"/>
                </a:solidFill>
              </a:rPr>
              <a:t>Space for partner logo’s </a:t>
            </a:r>
            <a:br>
              <a:rPr lang="en-GB" sz="1000">
                <a:solidFill>
                  <a:srgbClr val="D5D2CA"/>
                </a:solidFill>
              </a:rPr>
            </a:br>
            <a:r>
              <a:rPr lang="en-GB" sz="800">
                <a:solidFill>
                  <a:srgbClr val="D5D2CA"/>
                </a:solidFill>
              </a:rPr>
              <a:t>(place a white shape behind the logo’s to hide this text and border)</a:t>
            </a:r>
            <a:endParaRPr lang="en-GB" sz="800" dirty="0">
              <a:solidFill>
                <a:srgbClr val="D5D2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3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>
          <a:blip r:embed="rId2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55524" y="230203"/>
            <a:ext cx="11257061" cy="791650"/>
          </a:xfrm>
          <a:prstGeom prst="rect">
            <a:avLst/>
          </a:prstGeom>
          <a:noFill/>
          <a:ln w="0">
            <a:gradFill>
              <a:gsLst>
                <a:gs pos="0">
                  <a:schemeClr val="tx1"/>
                </a:gs>
                <a:gs pos="1000">
                  <a:schemeClr val="tx1">
                    <a:alpha val="0"/>
                  </a:schemeClr>
                </a:gs>
                <a:gs pos="99000">
                  <a:srgbClr val="005172">
                    <a:alpha val="0"/>
                  </a:srgbClr>
                </a:gs>
                <a:gs pos="100000">
                  <a:schemeClr val="tx1"/>
                </a:gs>
              </a:gsLst>
              <a:lin ang="5400000" scaled="0"/>
            </a:gradFill>
          </a:ln>
          <a:extLst/>
        </p:spPr>
        <p:txBody>
          <a:bodyPr vert="horz" wrap="square" lIns="18000" tIns="0" rIns="91440" bIns="324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1028" name="Tijdelijke aanduiding voor tekst 23"/>
          <p:cNvSpPr>
            <a:spLocks noGrp="1"/>
          </p:cNvSpPr>
          <p:nvPr>
            <p:ph type="body" idx="1"/>
          </p:nvPr>
        </p:nvSpPr>
        <p:spPr bwMode="auto">
          <a:xfrm>
            <a:off x="561600" y="1843200"/>
            <a:ext cx="11361584" cy="40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om</a:t>
            </a:r>
            <a:r>
              <a:rPr lang="en-GB" dirty="0"/>
              <a:t> de </a:t>
            </a:r>
            <a:r>
              <a:rPr lang="en-GB" dirty="0" err="1"/>
              <a:t>modelstijlen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bewerken</a:t>
            </a:r>
            <a:endParaRPr lang="en-GB" dirty="0"/>
          </a:p>
          <a:p>
            <a:pPr lvl="1"/>
            <a:r>
              <a:rPr lang="en-GB" dirty="0" err="1"/>
              <a:t>Tweede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Derde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Vierde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Vijfde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endParaRPr lang="en-GB" dirty="0"/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6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0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252413" indent="-252413" algn="l" rtl="0" fontAlgn="base">
        <a:lnSpc>
          <a:spcPts val="2500"/>
        </a:lnSpc>
        <a:spcBef>
          <a:spcPts val="1200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982663" indent="-285750" algn="l" rtl="0" fontAlgn="base">
        <a:lnSpc>
          <a:spcPts val="2500"/>
        </a:lnSpc>
        <a:spcBef>
          <a:spcPts val="1000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1879600" indent="-319088" algn="l" rtl="0" fontAlgn="base">
        <a:lnSpc>
          <a:spcPts val="2500"/>
        </a:lnSpc>
        <a:spcBef>
          <a:spcPts val="1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2692400" indent="-360363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405188" indent="-352425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1544" y="116633"/>
            <a:ext cx="8442796" cy="1304163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n-GB" sz="2400" b="1" dirty="0">
                <a:latin typeface="Times New Roman"/>
                <a:ea typeface="Times New Roman"/>
                <a:cs typeface="Times New Roman"/>
              </a:rPr>
              <a:t>FIELDS Project Meeting</a:t>
            </a:r>
            <a:br>
              <a:rPr lang="en-GB" sz="2400" b="1" dirty="0">
                <a:latin typeface="Times New Roman"/>
                <a:ea typeface="Times New Roman"/>
                <a:cs typeface="Times New Roman"/>
              </a:rPr>
            </a:br>
            <a:r>
              <a:rPr lang="en-GB" sz="2400" b="1" dirty="0">
                <a:latin typeface="Times New Roman"/>
                <a:ea typeface="Times New Roman"/>
                <a:cs typeface="Times New Roman"/>
              </a:rPr>
              <a:t>29 June 2020</a:t>
            </a:r>
            <a:endParaRPr lang="en-GB" sz="18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20" name="Tijdelijke aanduiding voor afbeelding 19"/>
          <p:cNvPicPr>
            <a:picLocks noGrp="1" noChangeAspect="1"/>
          </p:cNvPicPr>
          <p:nvPr>
            <p:ph type="pic" sz="quarter" idx="19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7" name="Tijdelijke aanduiding voor afbeelding 16"/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Picture Placeholder 6"/>
          <p:cNvPicPr>
            <a:picLocks noGrp="1" noChangeAspect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31EBDAC-E8E0-4368-87F5-B7369A37C72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l-NL" dirty="0"/>
              <a:t>Jacques Trienekens -WUR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6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643" y="230204"/>
            <a:ext cx="8442796" cy="791650"/>
          </a:xfrm>
        </p:spPr>
        <p:txBody>
          <a:bodyPr/>
          <a:lstStyle/>
          <a:p>
            <a:r>
              <a:rPr lang="en-GB" dirty="0"/>
              <a:t>WP1 Skills needs identification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55904" y="1741960"/>
            <a:ext cx="10485120" cy="4089600"/>
          </a:xfrm>
        </p:spPr>
        <p:txBody>
          <a:bodyPr/>
          <a:lstStyle/>
          <a:p>
            <a:r>
              <a:rPr lang="en-GB" dirty="0"/>
              <a:t>WP1 Tasks</a:t>
            </a:r>
          </a:p>
          <a:p>
            <a:pPr lvl="1"/>
            <a:r>
              <a:rPr lang="en-GB" dirty="0"/>
              <a:t>T1.1 - State of the art training and education and skill needs (per country) (M1-M6)</a:t>
            </a:r>
          </a:p>
          <a:p>
            <a:pPr lvl="1"/>
            <a:r>
              <a:rPr lang="en-GB" dirty="0"/>
              <a:t>T1.2 – VET list and classification (per country) (M1-M6)</a:t>
            </a:r>
          </a:p>
          <a:p>
            <a:pPr lvl="1"/>
            <a:r>
              <a:rPr lang="en-GB" dirty="0"/>
              <a:t>T1.3 – Skill needs identification through focus groups (M2-M9)</a:t>
            </a:r>
          </a:p>
          <a:p>
            <a:pPr lvl="1"/>
            <a:r>
              <a:rPr lang="en-GB" dirty="0"/>
              <a:t>T1.4 – Web-based questionnaire design (M9-M12)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T1.5 – Scenarios on present and future skills (M8-M15)</a:t>
            </a:r>
          </a:p>
        </p:txBody>
      </p:sp>
    </p:spTree>
    <p:extLst>
      <p:ext uri="{BB962C8B-B14F-4D97-AF65-F5344CB8AC3E}">
        <p14:creationId xmlns:p14="http://schemas.microsoft.com/office/powerpoint/2010/main" val="140730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069" y="120477"/>
            <a:ext cx="9603333" cy="598851"/>
          </a:xfrm>
        </p:spPr>
        <p:txBody>
          <a:bodyPr/>
          <a:lstStyle/>
          <a:p>
            <a:r>
              <a:rPr lang="en-GB" sz="2400" dirty="0"/>
              <a:t>Task 1.5 Scenario Development, WP1 inputs and deliverable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20496" y="1042620"/>
            <a:ext cx="10351008" cy="4772760"/>
          </a:xfrm>
        </p:spPr>
        <p:txBody>
          <a:bodyPr/>
          <a:lstStyle/>
          <a:p>
            <a:pPr>
              <a:buClrTx/>
              <a:buFont typeface="Courier New" panose="02070309020205020404" pitchFamily="49" charset="0"/>
              <a:buChar char="o"/>
            </a:pPr>
            <a:r>
              <a:rPr lang="nl-NL" sz="1800" u="sng" dirty="0"/>
              <a:t>Input </a:t>
            </a:r>
            <a:r>
              <a:rPr lang="nl-NL" sz="1800" u="sng" dirty="0" err="1"/>
              <a:t>task</a:t>
            </a:r>
            <a:r>
              <a:rPr lang="nl-NL" sz="1800" u="sng" dirty="0"/>
              <a:t> T1.1/D1.1-D1.2</a:t>
            </a:r>
            <a:r>
              <a:rPr lang="nl-NL" sz="1800" dirty="0"/>
              <a:t>: </a:t>
            </a:r>
            <a:r>
              <a:rPr lang="nl-NL" sz="1800" dirty="0" err="1"/>
              <a:t>current</a:t>
            </a:r>
            <a:r>
              <a:rPr lang="nl-NL" sz="1800" dirty="0"/>
              <a:t> trends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policies</a:t>
            </a:r>
            <a:r>
              <a:rPr lang="nl-NL" sz="1800" dirty="0"/>
              <a:t> on </a:t>
            </a:r>
            <a:r>
              <a:rPr lang="nl-NL" sz="1800" dirty="0" err="1"/>
              <a:t>sustainability</a:t>
            </a:r>
            <a:r>
              <a:rPr lang="nl-NL" sz="1800" dirty="0"/>
              <a:t>, bio-</a:t>
            </a:r>
            <a:r>
              <a:rPr lang="nl-NL" sz="1800" dirty="0" err="1"/>
              <a:t>economy</a:t>
            </a:r>
            <a:r>
              <a:rPr lang="nl-NL" sz="1800" dirty="0"/>
              <a:t>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digitalisation</a:t>
            </a:r>
            <a:r>
              <a:rPr lang="nl-NL" sz="1800" dirty="0"/>
              <a:t> (D1.1), </a:t>
            </a:r>
            <a:r>
              <a:rPr lang="en-GB" sz="1800" dirty="0"/>
              <a:t>past national and EU based projects, EU policy papers, reports, best practices (D1.2). (in agri-food and forestry) </a:t>
            </a: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en-GB" sz="1800" u="sng" dirty="0"/>
              <a:t>Input tasks T1.3/D1.5 and T1.4/D1.7</a:t>
            </a:r>
            <a:r>
              <a:rPr lang="en-GB" sz="1800" dirty="0"/>
              <a:t>: trends/challenges agri-food and forestry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b="1" dirty="0"/>
              <a:t>D1.8 Trends in </a:t>
            </a:r>
            <a:r>
              <a:rPr lang="en-GB" sz="1800" b="1" u="sng" dirty="0"/>
              <a:t>digitalization, </a:t>
            </a:r>
            <a:r>
              <a:rPr lang="en-GB" sz="1800" b="1" u="sng" dirty="0" err="1"/>
              <a:t>bioeconomics</a:t>
            </a:r>
            <a:r>
              <a:rPr lang="en-GB" sz="1800" b="1" dirty="0"/>
              <a:t>, </a:t>
            </a:r>
            <a:r>
              <a:rPr lang="en-GB" sz="1800" b="1" dirty="0" err="1"/>
              <a:t>systainability</a:t>
            </a:r>
            <a:r>
              <a:rPr lang="en-GB" sz="1800" b="1" dirty="0"/>
              <a:t> (,soft </a:t>
            </a:r>
            <a:r>
              <a:rPr lang="en-GB" sz="1800" b="1" dirty="0" err="1"/>
              <a:t>skills+entrepreneurship</a:t>
            </a:r>
            <a:r>
              <a:rPr lang="en-GB" sz="1800" b="1" dirty="0"/>
              <a:t>?) (covering the value chain)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b="1" dirty="0"/>
              <a:t>D1.8 Scenario development (3 on EU level and 3 on country level)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u="sng" dirty="0"/>
              <a:t>Input T1.3/D1.5 </a:t>
            </a:r>
            <a:r>
              <a:rPr lang="nl-NL" sz="1800" u="sng" dirty="0" err="1"/>
              <a:t>and</a:t>
            </a:r>
            <a:r>
              <a:rPr lang="nl-NL" sz="1800" u="sng" dirty="0"/>
              <a:t> T1.4/D1.7</a:t>
            </a:r>
            <a:r>
              <a:rPr lang="nl-NL" sz="1800" dirty="0"/>
              <a:t>: </a:t>
            </a:r>
            <a:r>
              <a:rPr lang="nl-NL" sz="1800" dirty="0" err="1"/>
              <a:t>Skill</a:t>
            </a:r>
            <a:r>
              <a:rPr lang="nl-NL" sz="1800" dirty="0"/>
              <a:t> </a:t>
            </a:r>
            <a:r>
              <a:rPr lang="nl-NL" sz="1800" dirty="0" err="1"/>
              <a:t>needs</a:t>
            </a:r>
            <a:r>
              <a:rPr lang="nl-NL" sz="1800" dirty="0"/>
              <a:t> </a:t>
            </a:r>
            <a:r>
              <a:rPr lang="nl-NL" sz="1800" dirty="0" err="1"/>
              <a:t>and</a:t>
            </a:r>
            <a:r>
              <a:rPr lang="nl-NL" sz="1800" dirty="0"/>
              <a:t> training </a:t>
            </a:r>
            <a:r>
              <a:rPr lang="nl-NL" sz="1800" dirty="0" err="1"/>
              <a:t>needs</a:t>
            </a:r>
            <a:r>
              <a:rPr lang="nl-NL" sz="1800" dirty="0"/>
              <a:t> </a:t>
            </a:r>
            <a:endParaRPr lang="en-GB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800" u="sng" dirty="0"/>
              <a:t>Input T1.1/D1.2, T1.3/D1.5, T1.4/D1.7</a:t>
            </a:r>
            <a:r>
              <a:rPr lang="en-GB" sz="1800" dirty="0"/>
              <a:t>: State of the art of education and training methods and analysis of best practices in education and training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b="1" dirty="0"/>
              <a:t>D1.8 Education and skills policies (harmonized over EU) for different scenarios (general, will be further worked out in WP2.3)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6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7173-842B-455F-AAB1-D6F6E14DF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Additional</a:t>
            </a:r>
            <a:r>
              <a:rPr lang="nl-NL" dirty="0"/>
              <a:t> </a:t>
            </a:r>
            <a:r>
              <a:rPr lang="nl-NL" dirty="0" err="1"/>
              <a:t>inputs</a:t>
            </a:r>
            <a:r>
              <a:rPr lang="nl-NL" dirty="0"/>
              <a:t> </a:t>
            </a:r>
            <a:r>
              <a:rPr lang="nl-NL" dirty="0" err="1"/>
              <a:t>needed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0324A-3C1F-4F15-BFE1-3DCA0E0F78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001" y="1176881"/>
            <a:ext cx="11361584" cy="4089600"/>
          </a:xfrm>
        </p:spPr>
        <p:txBody>
          <a:bodyPr/>
          <a:lstStyle/>
          <a:p>
            <a:pPr lvl="0">
              <a:lnSpc>
                <a:spcPct val="12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Trends and scenarios (additional to information provided by D.1.1/D1.5/D1.7)</a:t>
            </a:r>
          </a:p>
          <a:p>
            <a:pPr marL="800100" lvl="1" indent="-342900">
              <a:lnSpc>
                <a:spcPct val="125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EU Foresight reports agri-food sector, including growth strategies related to sustainability.</a:t>
            </a:r>
          </a:p>
          <a:p>
            <a:pPr marL="800100" lvl="1" indent="-342900">
              <a:lnSpc>
                <a:spcPct val="125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EU/country reports/publications on developments in Sustainability, Digitalisation, Bio-economy, (Soft skills and entrepreneurship)</a:t>
            </a:r>
          </a:p>
          <a:p>
            <a:pPr marL="800100" lvl="1" indent="-342900">
              <a:lnSpc>
                <a:spcPct val="125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EU/country reports/publications on status and development of farm and value chain business models (e.g. family/corporate, size, organization (e.g. coops), product diversification, markets, etc.)</a:t>
            </a:r>
          </a:p>
          <a:p>
            <a:pPr marL="12700">
              <a:lnSpc>
                <a:spcPct val="12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sz="2000" dirty="0">
                <a:cs typeface="Times New Roman" panose="02020603050405020304" pitchFamily="18" charset="0"/>
              </a:rPr>
              <a:t>S</a:t>
            </a:r>
            <a:r>
              <a:rPr lang="en-GB" sz="2000" dirty="0">
                <a:cs typeface="Times New Roman" panose="02020603050405020304" pitchFamily="18" charset="0"/>
              </a:rPr>
              <a:t>kills and training needs</a:t>
            </a:r>
          </a:p>
          <a:p>
            <a:pPr marL="800100" lvl="1" indent="-342900">
              <a:lnSpc>
                <a:spcPct val="125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nl-NL" sz="2000" dirty="0" err="1">
                <a:cs typeface="Times New Roman" panose="02020603050405020304" pitchFamily="18" charset="0"/>
              </a:rPr>
              <a:t>Reports</a:t>
            </a:r>
            <a:r>
              <a:rPr lang="nl-NL" sz="2000" dirty="0">
                <a:cs typeface="Times New Roman" panose="02020603050405020304" pitchFamily="18" charset="0"/>
              </a:rPr>
              <a:t>/</a:t>
            </a:r>
            <a:r>
              <a:rPr lang="nl-NL" sz="2000" dirty="0" err="1">
                <a:cs typeface="Times New Roman" panose="02020603050405020304" pitchFamily="18" charset="0"/>
              </a:rPr>
              <a:t>publications</a:t>
            </a:r>
            <a:r>
              <a:rPr lang="nl-NL" sz="2000" dirty="0">
                <a:cs typeface="Times New Roman" panose="02020603050405020304" pitchFamily="18" charset="0"/>
              </a:rPr>
              <a:t> (EU </a:t>
            </a:r>
            <a:r>
              <a:rPr lang="nl-NL" sz="2000" dirty="0" err="1">
                <a:cs typeface="Times New Roman" panose="02020603050405020304" pitchFamily="18" charset="0"/>
              </a:rPr>
              <a:t>and</a:t>
            </a:r>
            <a:r>
              <a:rPr lang="nl-NL" sz="2000" dirty="0">
                <a:cs typeface="Times New Roman" panose="02020603050405020304" pitchFamily="18" charset="0"/>
              </a:rPr>
              <a:t> sector/</a:t>
            </a:r>
            <a:r>
              <a:rPr lang="nl-NL" sz="2000" dirty="0" err="1">
                <a:cs typeface="Times New Roman" panose="02020603050405020304" pitchFamily="18" charset="0"/>
              </a:rPr>
              <a:t>region</a:t>
            </a:r>
            <a:r>
              <a:rPr lang="nl-NL" sz="2000" dirty="0">
                <a:cs typeface="Times New Roman" panose="02020603050405020304" pitchFamily="18" charset="0"/>
              </a:rPr>
              <a:t>/business model </a:t>
            </a:r>
            <a:r>
              <a:rPr lang="nl-NL" sz="2000" dirty="0" err="1">
                <a:cs typeface="Times New Roman" panose="02020603050405020304" pitchFamily="18" charset="0"/>
              </a:rPr>
              <a:t>specific</a:t>
            </a:r>
            <a:r>
              <a:rPr lang="nl-NL" sz="2000" dirty="0">
                <a:cs typeface="Times New Roman" panose="02020603050405020304" pitchFamily="18" charset="0"/>
              </a:rPr>
              <a:t>, </a:t>
            </a:r>
            <a:r>
              <a:rPr lang="nl-NL" sz="2000" dirty="0" err="1">
                <a:cs typeface="Times New Roman" panose="02020603050405020304" pitchFamily="18" charset="0"/>
              </a:rPr>
              <a:t>complementary</a:t>
            </a:r>
            <a:r>
              <a:rPr lang="nl-NL" sz="2000" dirty="0">
                <a:cs typeface="Times New Roman" panose="02020603050405020304" pitchFamily="18" charset="0"/>
              </a:rPr>
              <a:t> </a:t>
            </a:r>
            <a:r>
              <a:rPr lang="nl-NL" sz="2000" dirty="0" err="1">
                <a:cs typeface="Times New Roman" panose="02020603050405020304" pitchFamily="18" charset="0"/>
              </a:rPr>
              <a:t>to</a:t>
            </a:r>
            <a:r>
              <a:rPr lang="nl-NL" sz="2000" dirty="0">
                <a:cs typeface="Times New Roman" panose="02020603050405020304" pitchFamily="18" charset="0"/>
              </a:rPr>
              <a:t> D1.5 </a:t>
            </a:r>
            <a:r>
              <a:rPr lang="nl-NL" sz="2000" dirty="0" err="1">
                <a:cs typeface="Times New Roman" panose="02020603050405020304" pitchFamily="18" charset="0"/>
              </a:rPr>
              <a:t>and</a:t>
            </a:r>
            <a:r>
              <a:rPr lang="nl-NL" sz="2000" dirty="0">
                <a:cs typeface="Times New Roman" panose="02020603050405020304" pitchFamily="18" charset="0"/>
              </a:rPr>
              <a:t> D1.7 output)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1287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2271F-B47E-4A4B-88F8-53F677D9A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Next steps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challenges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4439D-07F9-4B9F-9A77-9A1F478354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sz="2800" dirty="0" err="1"/>
              <a:t>Identify</a:t>
            </a:r>
            <a:r>
              <a:rPr lang="nl-NL" sz="2800" dirty="0"/>
              <a:t> </a:t>
            </a:r>
            <a:r>
              <a:rPr lang="nl-NL" sz="2800" dirty="0" err="1"/>
              <a:t>main</a:t>
            </a:r>
            <a:r>
              <a:rPr lang="nl-NL" sz="2800" dirty="0"/>
              <a:t> drivers </a:t>
            </a:r>
            <a:r>
              <a:rPr lang="nl-NL" sz="2800" dirty="0" err="1"/>
              <a:t>for</a:t>
            </a:r>
            <a:r>
              <a:rPr lang="nl-NL" sz="2800" dirty="0"/>
              <a:t> scenario analysis (</a:t>
            </a:r>
            <a:r>
              <a:rPr lang="nl-NL" sz="2800" dirty="0" err="1"/>
              <a:t>economic</a:t>
            </a:r>
            <a:r>
              <a:rPr lang="nl-NL" sz="2800" dirty="0"/>
              <a:t>, </a:t>
            </a:r>
            <a:r>
              <a:rPr lang="nl-NL" sz="2800" dirty="0" err="1"/>
              <a:t>social</a:t>
            </a:r>
            <a:r>
              <a:rPr lang="nl-NL" sz="2800" dirty="0"/>
              <a:t>/</a:t>
            </a:r>
            <a:r>
              <a:rPr lang="nl-NL" sz="2800" dirty="0" err="1"/>
              <a:t>cultural</a:t>
            </a:r>
            <a:r>
              <a:rPr lang="nl-NL" sz="2800" dirty="0"/>
              <a:t>, </a:t>
            </a:r>
            <a:r>
              <a:rPr lang="nl-NL" sz="2800" dirty="0" err="1"/>
              <a:t>political</a:t>
            </a:r>
            <a:r>
              <a:rPr lang="nl-NL" sz="2800" dirty="0"/>
              <a:t>/</a:t>
            </a:r>
            <a:r>
              <a:rPr lang="nl-NL" sz="2800" dirty="0" err="1"/>
              <a:t>legal</a:t>
            </a:r>
            <a:r>
              <a:rPr lang="nl-NL" sz="2800" dirty="0"/>
              <a:t>, </a:t>
            </a:r>
            <a:r>
              <a:rPr lang="nl-NL" sz="2800" dirty="0" err="1"/>
              <a:t>technical</a:t>
            </a:r>
            <a:r>
              <a:rPr lang="nl-NL" sz="2800" dirty="0"/>
              <a:t>, </a:t>
            </a:r>
            <a:r>
              <a:rPr lang="nl-NL" sz="2800" dirty="0" err="1"/>
              <a:t>environmental</a:t>
            </a:r>
            <a:r>
              <a:rPr lang="nl-NL" sz="2800" dirty="0"/>
              <a:t>)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Will </a:t>
            </a:r>
            <a:r>
              <a:rPr lang="nl-NL" sz="2800" dirty="0" err="1"/>
              <a:t>skill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training </a:t>
            </a:r>
            <a:r>
              <a:rPr lang="nl-NL" sz="2800" dirty="0" err="1"/>
              <a:t>needs</a:t>
            </a:r>
            <a:r>
              <a:rPr lang="nl-NL" sz="2800" dirty="0"/>
              <a:t> </a:t>
            </a:r>
            <a:r>
              <a:rPr lang="nl-NL" sz="2800" dirty="0" err="1"/>
              <a:t>identified</a:t>
            </a:r>
            <a:r>
              <a:rPr lang="nl-NL" sz="2800" dirty="0"/>
              <a:t> in </a:t>
            </a:r>
            <a:r>
              <a:rPr lang="nl-NL" sz="2800" dirty="0" err="1"/>
              <a:t>tasks</a:t>
            </a:r>
            <a:r>
              <a:rPr lang="nl-NL" sz="2800" dirty="0"/>
              <a:t> 1.3 </a:t>
            </a:r>
            <a:r>
              <a:rPr lang="nl-NL" sz="2800" dirty="0" err="1"/>
              <a:t>and</a:t>
            </a:r>
            <a:r>
              <a:rPr lang="nl-NL" sz="2800" dirty="0"/>
              <a:t> 1.4 fit </a:t>
            </a:r>
            <a:r>
              <a:rPr lang="nl-NL" sz="2800" dirty="0" err="1"/>
              <a:t>with</a:t>
            </a:r>
            <a:r>
              <a:rPr lang="nl-NL" sz="2800" dirty="0"/>
              <a:t> </a:t>
            </a:r>
            <a:r>
              <a:rPr lang="nl-NL" sz="2800" dirty="0" err="1"/>
              <a:t>scenarios</a:t>
            </a:r>
            <a:r>
              <a:rPr lang="nl-NL" sz="2800" dirty="0"/>
              <a:t>?</a:t>
            </a:r>
          </a:p>
          <a:p>
            <a:endParaRPr lang="nl-NL" sz="2800" dirty="0"/>
          </a:p>
          <a:p>
            <a:r>
              <a:rPr lang="nl-NL" sz="2800" dirty="0"/>
              <a:t>.....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64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ageningen UR">
  <a:themeElements>
    <a:clrScheme name="WHUK - 010412">
      <a:dk1>
        <a:srgbClr val="005172"/>
      </a:dk1>
      <a:lt1>
        <a:srgbClr val="FFFFFF"/>
      </a:lt1>
      <a:dk2>
        <a:srgbClr val="34B233"/>
      </a:dk2>
      <a:lt2>
        <a:srgbClr val="005172"/>
      </a:lt2>
      <a:accent1>
        <a:srgbClr val="519FD7"/>
      </a:accent1>
      <a:accent2>
        <a:srgbClr val="948A85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0000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/>
        </a:solidFill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410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Times New Roman</vt:lpstr>
      <vt:lpstr>Verdana</vt:lpstr>
      <vt:lpstr>Wingdings</vt:lpstr>
      <vt:lpstr>Wageningen UR</vt:lpstr>
      <vt:lpstr>FIELDS Project Meeting 29 June 2020</vt:lpstr>
      <vt:lpstr>WP1 Skills needs identification</vt:lpstr>
      <vt:lpstr>Task 1.5 Scenario Development, WP1 inputs and deliverable</vt:lpstr>
      <vt:lpstr>Additional inputs needed</vt:lpstr>
      <vt:lpstr>Next steps and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Skills needs identification</dc:title>
  <dc:creator>Trienekens, Jacques</dc:creator>
  <cp:lastModifiedBy>Trienekens, Jacques</cp:lastModifiedBy>
  <cp:revision>15</cp:revision>
  <cp:lastPrinted>2020-06-29T10:58:29Z</cp:lastPrinted>
  <dcterms:created xsi:type="dcterms:W3CDTF">2020-01-30T10:23:57Z</dcterms:created>
  <dcterms:modified xsi:type="dcterms:W3CDTF">2020-06-29T10:58:33Z</dcterms:modified>
</cp:coreProperties>
</file>