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61" r:id="rId2"/>
    <p:sldId id="263" r:id="rId3"/>
    <p:sldId id="256" r:id="rId4"/>
    <p:sldId id="264" r:id="rId5"/>
    <p:sldId id="289" r:id="rId6"/>
    <p:sldId id="290" r:id="rId7"/>
    <p:sldId id="291" r:id="rId8"/>
    <p:sldId id="292" r:id="rId9"/>
    <p:sldId id="293" r:id="rId10"/>
    <p:sldId id="294" r:id="rId11"/>
    <p:sldId id="28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4033"/>
    <a:srgbClr val="8C5C16"/>
    <a:srgbClr val="2A8ECE"/>
    <a:srgbClr val="2B8ECE"/>
    <a:srgbClr val="2B8FCE"/>
    <a:srgbClr val="87CDD1"/>
    <a:srgbClr val="304A89"/>
    <a:srgbClr val="2C8FCE"/>
    <a:srgbClr val="344F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5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2D30DF-6DBA-44EB-B165-F2685E6B096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9DED2AC-5CF2-491F-9739-E4DF19E8CB2D}">
      <dgm:prSet phldrT="[Text]" custT="1"/>
      <dgm:spPr>
        <a:solidFill>
          <a:schemeClr val="accent6"/>
        </a:solidFill>
      </dgm:spPr>
      <dgm:t>
        <a:bodyPr/>
        <a:lstStyle/>
        <a:p>
          <a:r>
            <a:rPr lang="de-DE" sz="2800" b="0" u="none" dirty="0"/>
            <a:t>Multi </a:t>
          </a:r>
          <a:r>
            <a:rPr lang="de-DE" sz="2800" b="0" u="none" dirty="0" err="1"/>
            <a:t>stakeholder</a:t>
          </a:r>
          <a:r>
            <a:rPr lang="de-DE" sz="2800" b="0" u="none" dirty="0"/>
            <a:t> </a:t>
          </a:r>
          <a:r>
            <a:rPr lang="de-DE" sz="2800" b="0" u="none" dirty="0" err="1"/>
            <a:t>approach</a:t>
          </a:r>
          <a:endParaRPr lang="de-DE" sz="2800" b="0" u="none" dirty="0"/>
        </a:p>
        <a:p>
          <a:r>
            <a:rPr lang="de-DE" sz="1400" dirty="0"/>
            <a:t>Education providers</a:t>
          </a:r>
        </a:p>
        <a:p>
          <a:r>
            <a:rPr lang="de-DE" sz="1400" dirty="0"/>
            <a:t>Advisors</a:t>
          </a:r>
        </a:p>
        <a:p>
          <a:r>
            <a:rPr lang="de-DE" sz="1400" dirty="0"/>
            <a:t>Farmers</a:t>
          </a:r>
        </a:p>
        <a:p>
          <a:r>
            <a:rPr lang="de-DE" sz="1400" dirty="0"/>
            <a:t>Foresters</a:t>
          </a:r>
        </a:p>
        <a:p>
          <a:r>
            <a:rPr lang="de-DE" sz="1400" dirty="0"/>
            <a:t>Agrifood companies</a:t>
          </a:r>
        </a:p>
        <a:p>
          <a:r>
            <a:rPr lang="de-DE" sz="1400" dirty="0"/>
            <a:t>Forest industries</a:t>
          </a:r>
        </a:p>
        <a:p>
          <a:r>
            <a:rPr lang="de-DE" sz="1400" dirty="0"/>
            <a:t>Cooperatives </a:t>
          </a:r>
        </a:p>
      </dgm:t>
    </dgm:pt>
    <dgm:pt modelId="{3EABC856-7C36-44A0-80E1-FB2FBFC787D8}" type="parTrans" cxnId="{283AB262-8FCC-4E4E-9E7E-4B3FE7DC7D05}">
      <dgm:prSet/>
      <dgm:spPr/>
      <dgm:t>
        <a:bodyPr/>
        <a:lstStyle/>
        <a:p>
          <a:endParaRPr lang="de-DE"/>
        </a:p>
      </dgm:t>
    </dgm:pt>
    <dgm:pt modelId="{DC366CEB-87DB-45BE-BCEF-D1314EC7FF9E}" type="sibTrans" cxnId="{283AB262-8FCC-4E4E-9E7E-4B3FE7DC7D05}">
      <dgm:prSet/>
      <dgm:spPr/>
      <dgm:t>
        <a:bodyPr/>
        <a:lstStyle/>
        <a:p>
          <a:endParaRPr lang="de-DE"/>
        </a:p>
      </dgm:t>
    </dgm:pt>
    <dgm:pt modelId="{D8CE3E2B-6C6E-4189-86D0-68847B7DEA91}">
      <dgm:prSet phldrT="[Text]"/>
      <dgm:spPr>
        <a:solidFill>
          <a:schemeClr val="accent6"/>
        </a:solidFill>
      </dgm:spPr>
      <dgm:t>
        <a:bodyPr/>
        <a:lstStyle/>
        <a:p>
          <a:r>
            <a:rPr lang="de-DE" dirty="0"/>
            <a:t>Skills needs in the agriculture, forestry, food industry and  related sectors</a:t>
          </a:r>
        </a:p>
      </dgm:t>
    </dgm:pt>
    <dgm:pt modelId="{B242859B-9A36-4992-AD4E-DC46CCD72973}" type="parTrans" cxnId="{492DD788-64DC-4F5A-A830-3859BB7D6189}">
      <dgm:prSet/>
      <dgm:spPr/>
      <dgm:t>
        <a:bodyPr/>
        <a:lstStyle/>
        <a:p>
          <a:endParaRPr lang="de-DE"/>
        </a:p>
      </dgm:t>
    </dgm:pt>
    <dgm:pt modelId="{6AF46224-D26F-4383-91E5-3E65A228B5B9}" type="sibTrans" cxnId="{492DD788-64DC-4F5A-A830-3859BB7D6189}">
      <dgm:prSet/>
      <dgm:spPr/>
      <dgm:t>
        <a:bodyPr/>
        <a:lstStyle/>
        <a:p>
          <a:endParaRPr lang="de-DE"/>
        </a:p>
      </dgm:t>
    </dgm:pt>
    <dgm:pt modelId="{08BF4B47-72A1-4F0C-892F-5EEEEE864700}">
      <dgm:prSet phldrT="[Text]"/>
      <dgm:spPr>
        <a:solidFill>
          <a:schemeClr val="accent6"/>
        </a:solidFill>
      </dgm:spPr>
      <dgm:t>
        <a:bodyPr/>
        <a:lstStyle/>
        <a:p>
          <a:r>
            <a:rPr lang="de-DE" dirty="0"/>
            <a:t>Training needs in response to identified skill needs</a:t>
          </a:r>
        </a:p>
        <a:p>
          <a:r>
            <a:rPr lang="de-DE" dirty="0"/>
            <a:t>Best </a:t>
          </a:r>
          <a:r>
            <a:rPr lang="de-DE" dirty="0" err="1"/>
            <a:t>training</a:t>
          </a:r>
          <a:r>
            <a:rPr lang="de-DE" dirty="0"/>
            <a:t> </a:t>
          </a:r>
          <a:r>
            <a:rPr lang="de-DE" dirty="0" err="1"/>
            <a:t>methods</a:t>
          </a:r>
          <a:endParaRPr lang="de-DE" dirty="0"/>
        </a:p>
      </dgm:t>
    </dgm:pt>
    <dgm:pt modelId="{21754F09-3FFE-4589-8403-AA4822ACD068}" type="parTrans" cxnId="{A79C2F9E-9AFA-4F56-B6EC-A831B3E633CB}">
      <dgm:prSet/>
      <dgm:spPr/>
      <dgm:t>
        <a:bodyPr/>
        <a:lstStyle/>
        <a:p>
          <a:endParaRPr lang="de-DE"/>
        </a:p>
      </dgm:t>
    </dgm:pt>
    <dgm:pt modelId="{03713DCE-F61B-4165-92D4-EA406F87E695}" type="sibTrans" cxnId="{A79C2F9E-9AFA-4F56-B6EC-A831B3E633CB}">
      <dgm:prSet/>
      <dgm:spPr/>
      <dgm:t>
        <a:bodyPr/>
        <a:lstStyle/>
        <a:p>
          <a:endParaRPr lang="de-DE"/>
        </a:p>
      </dgm:t>
    </dgm:pt>
    <dgm:pt modelId="{29E08FF7-1B06-424D-9902-94D21DFF5436}" type="pres">
      <dgm:prSet presAssocID="{812D30DF-6DBA-44EB-B165-F2685E6B0965}" presName="CompostProcess" presStyleCnt="0">
        <dgm:presLayoutVars>
          <dgm:dir/>
          <dgm:resizeHandles val="exact"/>
        </dgm:presLayoutVars>
      </dgm:prSet>
      <dgm:spPr/>
    </dgm:pt>
    <dgm:pt modelId="{1C36DC8E-D0C7-49CE-B2C8-1C94804D9D06}" type="pres">
      <dgm:prSet presAssocID="{812D30DF-6DBA-44EB-B165-F2685E6B0965}" presName="arrow" presStyleLbl="bgShp" presStyleIdx="0" presStyleCnt="1"/>
      <dgm:spPr/>
    </dgm:pt>
    <dgm:pt modelId="{3DAA7E31-4AEE-49F8-80A7-2F226AE8FE9B}" type="pres">
      <dgm:prSet presAssocID="{812D30DF-6DBA-44EB-B165-F2685E6B0965}" presName="linearProcess" presStyleCnt="0"/>
      <dgm:spPr/>
    </dgm:pt>
    <dgm:pt modelId="{BFBF4192-03E5-44C9-BEA1-4ED00A7EB40E}" type="pres">
      <dgm:prSet presAssocID="{D9DED2AC-5CF2-491F-9739-E4DF19E8CB2D}" presName="textNode" presStyleLbl="node1" presStyleIdx="0" presStyleCnt="3" custScaleY="174729">
        <dgm:presLayoutVars>
          <dgm:bulletEnabled val="1"/>
        </dgm:presLayoutVars>
      </dgm:prSet>
      <dgm:spPr/>
    </dgm:pt>
    <dgm:pt modelId="{B6FDEA95-87EE-4E8F-9559-D6DE5F038188}" type="pres">
      <dgm:prSet presAssocID="{DC366CEB-87DB-45BE-BCEF-D1314EC7FF9E}" presName="sibTrans" presStyleCnt="0"/>
      <dgm:spPr/>
    </dgm:pt>
    <dgm:pt modelId="{E724969E-5659-4E51-9894-DC29F3EE764B}" type="pres">
      <dgm:prSet presAssocID="{D8CE3E2B-6C6E-4189-86D0-68847B7DEA91}" presName="textNode" presStyleLbl="node1" presStyleIdx="1" presStyleCnt="3" custScaleY="168805">
        <dgm:presLayoutVars>
          <dgm:bulletEnabled val="1"/>
        </dgm:presLayoutVars>
      </dgm:prSet>
      <dgm:spPr/>
    </dgm:pt>
    <dgm:pt modelId="{B43973C3-A21A-4D93-8B5C-3B39331C5BF3}" type="pres">
      <dgm:prSet presAssocID="{6AF46224-D26F-4383-91E5-3E65A228B5B9}" presName="sibTrans" presStyleCnt="0"/>
      <dgm:spPr/>
    </dgm:pt>
    <dgm:pt modelId="{211D4BCD-5E1B-4CA1-9E09-9EA4355B63FE}" type="pres">
      <dgm:prSet presAssocID="{08BF4B47-72A1-4F0C-892F-5EEEEE864700}" presName="textNode" presStyleLbl="node1" presStyleIdx="2" presStyleCnt="3" custScaleY="171226">
        <dgm:presLayoutVars>
          <dgm:bulletEnabled val="1"/>
        </dgm:presLayoutVars>
      </dgm:prSet>
      <dgm:spPr/>
    </dgm:pt>
  </dgm:ptLst>
  <dgm:cxnLst>
    <dgm:cxn modelId="{DEE4FD0E-88F0-446E-8262-761F942F6A80}" type="presOf" srcId="{D9DED2AC-5CF2-491F-9739-E4DF19E8CB2D}" destId="{BFBF4192-03E5-44C9-BEA1-4ED00A7EB40E}" srcOrd="0" destOrd="0" presId="urn:microsoft.com/office/officeart/2005/8/layout/hProcess9"/>
    <dgm:cxn modelId="{82504A62-CF62-47FE-8D03-C8CC81131D16}" type="presOf" srcId="{08BF4B47-72A1-4F0C-892F-5EEEEE864700}" destId="{211D4BCD-5E1B-4CA1-9E09-9EA4355B63FE}" srcOrd="0" destOrd="0" presId="urn:microsoft.com/office/officeart/2005/8/layout/hProcess9"/>
    <dgm:cxn modelId="{283AB262-8FCC-4E4E-9E7E-4B3FE7DC7D05}" srcId="{812D30DF-6DBA-44EB-B165-F2685E6B0965}" destId="{D9DED2AC-5CF2-491F-9739-E4DF19E8CB2D}" srcOrd="0" destOrd="0" parTransId="{3EABC856-7C36-44A0-80E1-FB2FBFC787D8}" sibTransId="{DC366CEB-87DB-45BE-BCEF-D1314EC7FF9E}"/>
    <dgm:cxn modelId="{492DD788-64DC-4F5A-A830-3859BB7D6189}" srcId="{812D30DF-6DBA-44EB-B165-F2685E6B0965}" destId="{D8CE3E2B-6C6E-4189-86D0-68847B7DEA91}" srcOrd="1" destOrd="0" parTransId="{B242859B-9A36-4992-AD4E-DC46CCD72973}" sibTransId="{6AF46224-D26F-4383-91E5-3E65A228B5B9}"/>
    <dgm:cxn modelId="{A79C2F9E-9AFA-4F56-B6EC-A831B3E633CB}" srcId="{812D30DF-6DBA-44EB-B165-F2685E6B0965}" destId="{08BF4B47-72A1-4F0C-892F-5EEEEE864700}" srcOrd="2" destOrd="0" parTransId="{21754F09-3FFE-4589-8403-AA4822ACD068}" sibTransId="{03713DCE-F61B-4165-92D4-EA406F87E695}"/>
    <dgm:cxn modelId="{4AA2C9C3-3B97-4C32-A014-A554DDD2BF36}" type="presOf" srcId="{812D30DF-6DBA-44EB-B165-F2685E6B0965}" destId="{29E08FF7-1B06-424D-9902-94D21DFF5436}" srcOrd="0" destOrd="0" presId="urn:microsoft.com/office/officeart/2005/8/layout/hProcess9"/>
    <dgm:cxn modelId="{FE076AC5-2DF8-4533-933C-0E8F47A153CF}" type="presOf" srcId="{D8CE3E2B-6C6E-4189-86D0-68847B7DEA91}" destId="{E724969E-5659-4E51-9894-DC29F3EE764B}" srcOrd="0" destOrd="0" presId="urn:microsoft.com/office/officeart/2005/8/layout/hProcess9"/>
    <dgm:cxn modelId="{AEAD5C83-3961-4EE4-B942-1B22FF58631C}" type="presParOf" srcId="{29E08FF7-1B06-424D-9902-94D21DFF5436}" destId="{1C36DC8E-D0C7-49CE-B2C8-1C94804D9D06}" srcOrd="0" destOrd="0" presId="urn:microsoft.com/office/officeart/2005/8/layout/hProcess9"/>
    <dgm:cxn modelId="{D672A535-6D58-429E-ACF5-0FE490E9B58B}" type="presParOf" srcId="{29E08FF7-1B06-424D-9902-94D21DFF5436}" destId="{3DAA7E31-4AEE-49F8-80A7-2F226AE8FE9B}" srcOrd="1" destOrd="0" presId="urn:microsoft.com/office/officeart/2005/8/layout/hProcess9"/>
    <dgm:cxn modelId="{766CCAD8-9D05-4B51-B451-E46CCAC33A89}" type="presParOf" srcId="{3DAA7E31-4AEE-49F8-80A7-2F226AE8FE9B}" destId="{BFBF4192-03E5-44C9-BEA1-4ED00A7EB40E}" srcOrd="0" destOrd="0" presId="urn:microsoft.com/office/officeart/2005/8/layout/hProcess9"/>
    <dgm:cxn modelId="{2BC7DEEB-931E-4812-8988-D5769F420E28}" type="presParOf" srcId="{3DAA7E31-4AEE-49F8-80A7-2F226AE8FE9B}" destId="{B6FDEA95-87EE-4E8F-9559-D6DE5F038188}" srcOrd="1" destOrd="0" presId="urn:microsoft.com/office/officeart/2005/8/layout/hProcess9"/>
    <dgm:cxn modelId="{DE9AEFB2-8961-4638-AC77-DE4FE9D2EB0D}" type="presParOf" srcId="{3DAA7E31-4AEE-49F8-80A7-2F226AE8FE9B}" destId="{E724969E-5659-4E51-9894-DC29F3EE764B}" srcOrd="2" destOrd="0" presId="urn:microsoft.com/office/officeart/2005/8/layout/hProcess9"/>
    <dgm:cxn modelId="{89DC7AAB-CD83-47DC-81D1-C306719FB35E}" type="presParOf" srcId="{3DAA7E31-4AEE-49F8-80A7-2F226AE8FE9B}" destId="{B43973C3-A21A-4D93-8B5C-3B39331C5BF3}" srcOrd="3" destOrd="0" presId="urn:microsoft.com/office/officeart/2005/8/layout/hProcess9"/>
    <dgm:cxn modelId="{A8ACCC4F-EA23-4341-9457-CE1D63F0C745}" type="presParOf" srcId="{3DAA7E31-4AEE-49F8-80A7-2F226AE8FE9B}" destId="{211D4BCD-5E1B-4CA1-9E09-9EA4355B63F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36DC8E-D0C7-49CE-B2C8-1C94804D9D06}">
      <dsp:nvSpPr>
        <dsp:cNvPr id="0" name=""/>
        <dsp:cNvSpPr/>
      </dsp:nvSpPr>
      <dsp:spPr>
        <a:xfrm>
          <a:off x="651934" y="0"/>
          <a:ext cx="7388593" cy="466726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BF4192-03E5-44C9-BEA1-4ED00A7EB40E}">
      <dsp:nvSpPr>
        <dsp:cNvPr id="0" name=""/>
        <dsp:cNvSpPr/>
      </dsp:nvSpPr>
      <dsp:spPr>
        <a:xfrm>
          <a:off x="4244" y="702619"/>
          <a:ext cx="2801282" cy="3262028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b="0" u="none" kern="1200" dirty="0"/>
            <a:t>Multi </a:t>
          </a:r>
          <a:r>
            <a:rPr lang="de-DE" sz="2800" b="0" u="none" kern="1200" dirty="0" err="1"/>
            <a:t>stakeholder</a:t>
          </a:r>
          <a:r>
            <a:rPr lang="de-DE" sz="2800" b="0" u="none" kern="1200" dirty="0"/>
            <a:t> </a:t>
          </a:r>
          <a:r>
            <a:rPr lang="de-DE" sz="2800" b="0" u="none" kern="1200" dirty="0" err="1"/>
            <a:t>approach</a:t>
          </a:r>
          <a:endParaRPr lang="de-DE" sz="2800" b="0" u="none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Education providers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Advisors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Farmers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Foresters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Agrifood companies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Forest industries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Cooperatives </a:t>
          </a:r>
        </a:p>
      </dsp:txBody>
      <dsp:txXfrm>
        <a:off x="140991" y="839366"/>
        <a:ext cx="2527788" cy="2988534"/>
      </dsp:txXfrm>
    </dsp:sp>
    <dsp:sp modelId="{E724969E-5659-4E51-9894-DC29F3EE764B}">
      <dsp:nvSpPr>
        <dsp:cNvPr id="0" name=""/>
        <dsp:cNvSpPr/>
      </dsp:nvSpPr>
      <dsp:spPr>
        <a:xfrm>
          <a:off x="2945590" y="757917"/>
          <a:ext cx="2801282" cy="3151432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Skills needs in the agriculture, forestry, food industry and  related sectors</a:t>
          </a:r>
        </a:p>
      </dsp:txBody>
      <dsp:txXfrm>
        <a:off x="3082337" y="894664"/>
        <a:ext cx="2527788" cy="2877938"/>
      </dsp:txXfrm>
    </dsp:sp>
    <dsp:sp modelId="{211D4BCD-5E1B-4CA1-9E09-9EA4355B63FE}">
      <dsp:nvSpPr>
        <dsp:cNvPr id="0" name=""/>
        <dsp:cNvSpPr/>
      </dsp:nvSpPr>
      <dsp:spPr>
        <a:xfrm>
          <a:off x="5886936" y="735318"/>
          <a:ext cx="2801282" cy="3196630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Training needs in response to identified skill needs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Best </a:t>
          </a:r>
          <a:r>
            <a:rPr lang="de-DE" sz="2500" kern="1200" dirty="0" err="1"/>
            <a:t>training</a:t>
          </a:r>
          <a:r>
            <a:rPr lang="de-DE" sz="2500" kern="1200" dirty="0"/>
            <a:t> </a:t>
          </a:r>
          <a:r>
            <a:rPr lang="de-DE" sz="2500" kern="1200" dirty="0" err="1"/>
            <a:t>methods</a:t>
          </a:r>
          <a:endParaRPr lang="de-DE" sz="2500" kern="1200" dirty="0"/>
        </a:p>
      </dsp:txBody>
      <dsp:txXfrm>
        <a:off x="6023683" y="872065"/>
        <a:ext cx="2527788" cy="2923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2136070"/>
            <a:ext cx="77724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C8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2" y="318420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6695" y="602951"/>
            <a:ext cx="2525406" cy="720462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0" y="6236599"/>
            <a:ext cx="9143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241899" y="139392"/>
            <a:ext cx="1818825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49"/>
            <a:ext cx="78867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5793" y="6614616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28650" y="702148"/>
            <a:ext cx="7886700" cy="0"/>
          </a:xfrm>
          <a:prstGeom prst="line">
            <a:avLst/>
          </a:prstGeom>
          <a:ln w="28575">
            <a:solidFill>
              <a:srgbClr val="2A8E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A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49"/>
            <a:ext cx="1266826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66473"/>
            <a:ext cx="30861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line@iseki-food.ne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.jpeg"/><Relationship Id="rId18" Type="http://schemas.openxmlformats.org/officeDocument/2006/relationships/image" Target="../media/image25.png"/><Relationship Id="rId26" Type="http://schemas.openxmlformats.org/officeDocument/2006/relationships/image" Target="../media/image33.jpe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34" Type="http://schemas.openxmlformats.org/officeDocument/2006/relationships/hyperlink" Target="mailto:line@iseki-food.net" TargetMode="External"/><Relationship Id="rId7" Type="http://schemas.openxmlformats.org/officeDocument/2006/relationships/image" Target="../media/image14.png"/><Relationship Id="rId12" Type="http://schemas.openxmlformats.org/officeDocument/2006/relationships/image" Target="../media/image19.tiff"/><Relationship Id="rId17" Type="http://schemas.openxmlformats.org/officeDocument/2006/relationships/image" Target="../media/image24.jpeg"/><Relationship Id="rId25" Type="http://schemas.openxmlformats.org/officeDocument/2006/relationships/image" Target="../media/image32.png"/><Relationship Id="rId33" Type="http://schemas.openxmlformats.org/officeDocument/2006/relationships/hyperlink" Target="mailto:luis.mayor@iseki-food.net" TargetMode="External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jpeg"/><Relationship Id="rId29" Type="http://schemas.openxmlformats.org/officeDocument/2006/relationships/image" Target="../media/image36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24" Type="http://schemas.openxmlformats.org/officeDocument/2006/relationships/image" Target="../media/image31.png"/><Relationship Id="rId32" Type="http://schemas.openxmlformats.org/officeDocument/2006/relationships/image" Target="../media/image39.png"/><Relationship Id="rId5" Type="http://schemas.openxmlformats.org/officeDocument/2006/relationships/image" Target="../media/image12.png"/><Relationship Id="rId15" Type="http://schemas.openxmlformats.org/officeDocument/2006/relationships/image" Target="../media/image22.jpeg"/><Relationship Id="rId23" Type="http://schemas.openxmlformats.org/officeDocument/2006/relationships/image" Target="../media/image30.jpeg"/><Relationship Id="rId28" Type="http://schemas.openxmlformats.org/officeDocument/2006/relationships/image" Target="../media/image35.png"/><Relationship Id="rId10" Type="http://schemas.openxmlformats.org/officeDocument/2006/relationships/image" Target="../media/image17.png"/><Relationship Id="rId19" Type="http://schemas.openxmlformats.org/officeDocument/2006/relationships/image" Target="../media/image26.jpeg"/><Relationship Id="rId31" Type="http://schemas.openxmlformats.org/officeDocument/2006/relationships/image" Target="../media/image38.png"/><Relationship Id="rId4" Type="http://schemas.openxmlformats.org/officeDocument/2006/relationships/image" Target="../media/image11.png"/><Relationship Id="rId9" Type="http://schemas.openxmlformats.org/officeDocument/2006/relationships/image" Target="../media/image16.jpeg"/><Relationship Id="rId14" Type="http://schemas.openxmlformats.org/officeDocument/2006/relationships/image" Target="../media/image21.jpeg"/><Relationship Id="rId22" Type="http://schemas.openxmlformats.org/officeDocument/2006/relationships/image" Target="../media/image29.jpeg"/><Relationship Id="rId27" Type="http://schemas.openxmlformats.org/officeDocument/2006/relationships/image" Target="../media/image34.jpeg"/><Relationship Id="rId30" Type="http://schemas.openxmlformats.org/officeDocument/2006/relationships/image" Target="../media/image37.png"/><Relationship Id="rId35" Type="http://schemas.openxmlformats.org/officeDocument/2006/relationships/hyperlink" Target="mailto:christoph@iseki-food.net" TargetMode="External"/><Relationship Id="rId8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mailto:Luis.Mayor@iseki-food.net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hyperlink" Target="mailto:line@iseki-food.ne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WP1 Overview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1</a:t>
            </a:fld>
            <a:endParaRPr lang="en-US"/>
          </a:p>
        </p:txBody>
      </p:sp>
      <p:sp>
        <p:nvSpPr>
          <p:cNvPr id="9" name="Θέση περιεχομένου 7">
            <a:extLst>
              <a:ext uri="{FF2B5EF4-FFF2-40B4-BE49-F238E27FC236}">
                <a16:creationId xmlns:a16="http://schemas.microsoft.com/office/drawing/2014/main" id="{5034B65E-11C5-4533-9F60-58B1DD705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386" y="897775"/>
            <a:ext cx="7886700" cy="506245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600" b="1" dirty="0"/>
              <a:t>FIELDS WP1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sz="24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/>
              <a:t>WP Start/end date: M1-M15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/>
              <a:t>Partners involved: All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sz="24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/>
              <a:t>Aim: Establish a </a:t>
            </a:r>
            <a:r>
              <a:rPr lang="en-GB" sz="2400" dirty="0"/>
              <a:t>general overview of the </a:t>
            </a:r>
            <a:r>
              <a:rPr lang="en-GB" sz="2400" b="1" dirty="0" err="1"/>
              <a:t>labor</a:t>
            </a:r>
            <a:r>
              <a:rPr lang="en-GB" sz="2400" b="1" dirty="0"/>
              <a:t> market </a:t>
            </a:r>
            <a:r>
              <a:rPr lang="en-GB" sz="2400" dirty="0"/>
              <a:t>in agriculture, forestry and related sectors (food industry, forest-based industry) in order to define present and future</a:t>
            </a:r>
            <a:r>
              <a:rPr lang="en-GB" sz="2400" b="1" dirty="0"/>
              <a:t> skills needs </a:t>
            </a:r>
            <a:r>
              <a:rPr lang="en-GB" sz="2400" dirty="0"/>
              <a:t>related to </a:t>
            </a:r>
            <a:r>
              <a:rPr lang="en-GB" sz="2400" u="sng" dirty="0"/>
              <a:t>Sustainability, Digitalisation, Bioeconomy and Soft Skills.</a:t>
            </a:r>
            <a:endParaRPr lang="en-US" u="sng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The outputs of this work package will be directly used in WP2, WP3, WP4 and WP7. </a:t>
            </a:r>
          </a:p>
        </p:txBody>
      </p:sp>
    </p:spTree>
    <p:extLst>
      <p:ext uri="{BB962C8B-B14F-4D97-AF65-F5344CB8AC3E}">
        <p14:creationId xmlns:p14="http://schemas.microsoft.com/office/powerpoint/2010/main" val="3762907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1.3 Focus Groups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10</a:t>
            </a:fld>
            <a:endParaRPr lang="en-US"/>
          </a:p>
        </p:txBody>
      </p:sp>
      <p:sp>
        <p:nvSpPr>
          <p:cNvPr id="11" name="Θέση αριθμού διαφάνειας 5">
            <a:extLst>
              <a:ext uri="{FF2B5EF4-FFF2-40B4-BE49-F238E27FC236}">
                <a16:creationId xmlns:a16="http://schemas.microsoft.com/office/drawing/2014/main" id="{91379BFC-FD46-4C91-942D-959C67CEA9EE}"/>
              </a:ext>
            </a:extLst>
          </p:cNvPr>
          <p:cNvSpPr txBox="1">
            <a:spLocks/>
          </p:cNvSpPr>
          <p:nvPr/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94A9C6C-1472-49E2-A08D-475DB4E3CBD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Rectángulo 13">
            <a:extLst>
              <a:ext uri="{FF2B5EF4-FFF2-40B4-BE49-F238E27FC236}">
                <a16:creationId xmlns:a16="http://schemas.microsoft.com/office/drawing/2014/main" id="{8302AEFC-1846-4E10-B48E-BC228796A59B}"/>
              </a:ext>
            </a:extLst>
          </p:cNvPr>
          <p:cNvSpPr/>
          <p:nvPr/>
        </p:nvSpPr>
        <p:spPr>
          <a:xfrm>
            <a:off x="304800" y="840909"/>
            <a:ext cx="8382000" cy="6406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After the Focus Group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Focus Group report (Word document).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Transcription in English (Word document).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Processing files (3 Excel files): index file, skills list file, data processing file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Instructions, templates and examples have been provided by e-mail.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Please send the latest by 31st July 2020 to ISEKI-Food Association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line@iseki-food.net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2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0C786E-723E-468C-B36A-14899D4CA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147" y="47696"/>
            <a:ext cx="7886700" cy="584501"/>
          </a:xfrm>
        </p:spPr>
        <p:txBody>
          <a:bodyPr>
            <a:normAutofit/>
          </a:bodyPr>
          <a:lstStyle/>
          <a:p>
            <a:pPr algn="r"/>
            <a:r>
              <a:rPr lang="it-IT" sz="2800" i="1" dirty="0"/>
              <a:t>Thank </a:t>
            </a:r>
            <a:r>
              <a:rPr lang="it-IT" sz="2800" i="1" dirty="0" err="1"/>
              <a:t>you</a:t>
            </a:r>
            <a:r>
              <a:rPr lang="it-IT" sz="2800" i="1" dirty="0"/>
              <a:t> for </a:t>
            </a:r>
            <a:r>
              <a:rPr lang="it-IT" sz="2800" i="1" dirty="0" err="1"/>
              <a:t>your</a:t>
            </a:r>
            <a:r>
              <a:rPr lang="it-IT" sz="2800" i="1" dirty="0"/>
              <a:t> </a:t>
            </a:r>
            <a:r>
              <a:rPr lang="it-IT" sz="2800" i="1" dirty="0" err="1"/>
              <a:t>attention</a:t>
            </a:r>
            <a:r>
              <a:rPr lang="it-IT" sz="2800" i="1" dirty="0"/>
              <a:t>!</a:t>
            </a:r>
            <a:endParaRPr lang="en-GB" sz="2800" i="1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90BAE0D-65AE-477A-8193-AD6EC1E7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2149" name="Gruppo 2148">
            <a:extLst>
              <a:ext uri="{FF2B5EF4-FFF2-40B4-BE49-F238E27FC236}">
                <a16:creationId xmlns:a16="http://schemas.microsoft.com/office/drawing/2014/main" id="{6938B44A-796C-4CFD-94B0-2C4F5FE7FDF5}"/>
              </a:ext>
            </a:extLst>
          </p:cNvPr>
          <p:cNvGrpSpPr/>
          <p:nvPr/>
        </p:nvGrpSpPr>
        <p:grpSpPr>
          <a:xfrm>
            <a:off x="561976" y="792587"/>
            <a:ext cx="8132385" cy="4330063"/>
            <a:chOff x="561976" y="1122198"/>
            <a:chExt cx="8132385" cy="4330063"/>
          </a:xfrm>
        </p:grpSpPr>
        <p:pic>
          <p:nvPicPr>
            <p:cNvPr id="155" name="Immagine 154">
              <a:extLst>
                <a:ext uri="{FF2B5EF4-FFF2-40B4-BE49-F238E27FC236}">
                  <a16:creationId xmlns:a16="http://schemas.microsoft.com/office/drawing/2014/main" id="{34EA405D-7F7D-4CE4-AC44-C236CD8B7B90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7590" y="2066517"/>
              <a:ext cx="1212821" cy="45800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6" name="Immagine 155">
              <a:extLst>
                <a:ext uri="{FF2B5EF4-FFF2-40B4-BE49-F238E27FC236}">
                  <a16:creationId xmlns:a16="http://schemas.microsoft.com/office/drawing/2014/main" id="{8DD5F0B0-0484-48DF-B7A9-B9B46AFE482D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32416" y="2200275"/>
              <a:ext cx="1230333" cy="5053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Immagine 156">
              <a:extLst>
                <a:ext uri="{FF2B5EF4-FFF2-40B4-BE49-F238E27FC236}">
                  <a16:creationId xmlns:a16="http://schemas.microsoft.com/office/drawing/2014/main" id="{2B203592-19AA-42CA-A1BA-9F8B4644638F}"/>
                </a:ext>
              </a:extLst>
            </p:cNvPr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61976" y="2000251"/>
              <a:ext cx="1327904" cy="39352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8" name="Immagine 157">
              <a:extLst>
                <a:ext uri="{FF2B5EF4-FFF2-40B4-BE49-F238E27FC236}">
                  <a16:creationId xmlns:a16="http://schemas.microsoft.com/office/drawing/2014/main" id="{07C8F74A-5B61-4244-AC15-10706D298CB1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018" y="1122198"/>
              <a:ext cx="1043939" cy="4410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Immagine 158">
              <a:extLst>
                <a:ext uri="{FF2B5EF4-FFF2-40B4-BE49-F238E27FC236}">
                  <a16:creationId xmlns:a16="http://schemas.microsoft.com/office/drawing/2014/main" id="{54DED8C5-4414-4E48-8AEB-A0867ED7A178}"/>
                </a:ext>
              </a:extLst>
            </p:cNvPr>
            <p:cNvPicPr/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76350" y="1208500"/>
              <a:ext cx="1029789" cy="506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0" name="Immagine 159">
              <a:extLst>
                <a:ext uri="{FF2B5EF4-FFF2-40B4-BE49-F238E27FC236}">
                  <a16:creationId xmlns:a16="http://schemas.microsoft.com/office/drawing/2014/main" id="{67FB50D9-F194-4C29-81BE-838AE0A9FC08}"/>
                </a:ext>
              </a:extLst>
            </p:cNvPr>
            <p:cNvPicPr/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018636" y="1238046"/>
              <a:ext cx="836817" cy="38740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1" name="Immagine 160">
              <a:extLst>
                <a:ext uri="{FF2B5EF4-FFF2-40B4-BE49-F238E27FC236}">
                  <a16:creationId xmlns:a16="http://schemas.microsoft.com/office/drawing/2014/main" id="{0D94944F-48DD-4E80-A43F-2A1295C22B8C}"/>
                </a:ext>
              </a:extLst>
            </p:cNvPr>
            <p:cNvPicPr/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844" b="10777"/>
            <a:stretch/>
          </p:blipFill>
          <p:spPr bwMode="auto">
            <a:xfrm>
              <a:off x="3680341" y="2072855"/>
              <a:ext cx="1612671" cy="152400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2" name="Immagine 161">
              <a:extLst>
                <a:ext uri="{FF2B5EF4-FFF2-40B4-BE49-F238E27FC236}">
                  <a16:creationId xmlns:a16="http://schemas.microsoft.com/office/drawing/2014/main" id="{2404C417-368E-470C-9A2C-4E49374F7398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8137" y="1181271"/>
              <a:ext cx="815570" cy="3810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Immagine 162">
              <a:extLst>
                <a:ext uri="{FF2B5EF4-FFF2-40B4-BE49-F238E27FC236}">
                  <a16:creationId xmlns:a16="http://schemas.microsoft.com/office/drawing/2014/main" id="{20D1BF64-A832-40F0-A62A-EBC7EBC44709}"/>
                </a:ext>
              </a:extLst>
            </p:cNvPr>
            <p:cNvPicPr/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069" y="1169372"/>
              <a:ext cx="1066717" cy="293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4" name="Immagine 163">
              <a:extLst>
                <a:ext uri="{FF2B5EF4-FFF2-40B4-BE49-F238E27FC236}">
                  <a16:creationId xmlns:a16="http://schemas.microsoft.com/office/drawing/2014/main" id="{3E972B44-89D4-42F8-807F-698AAE4D15F3}"/>
                </a:ext>
              </a:extLst>
            </p:cNvPr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7488" y="3781425"/>
              <a:ext cx="1161062" cy="3984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5" name="Immagine 164">
              <a:extLst>
                <a:ext uri="{FF2B5EF4-FFF2-40B4-BE49-F238E27FC236}">
                  <a16:creationId xmlns:a16="http://schemas.microsoft.com/office/drawing/2014/main" id="{D85BE486-DF54-4821-B308-F801734ACEA6}"/>
                </a:ext>
              </a:extLst>
            </p:cNvPr>
            <p:cNvPicPr/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815763" y="2809875"/>
              <a:ext cx="470862" cy="533712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6" name="Immagine 165">
              <a:extLst>
                <a:ext uri="{FF2B5EF4-FFF2-40B4-BE49-F238E27FC236}">
                  <a16:creationId xmlns:a16="http://schemas.microsoft.com/office/drawing/2014/main" id="{040B623A-5840-4891-8257-5CDE306CBD87}"/>
                </a:ext>
              </a:extLst>
            </p:cNvPr>
            <p:cNvPicPr/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5621" y="1762437"/>
              <a:ext cx="933218" cy="331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7" name="Immagine 166">
              <a:extLst>
                <a:ext uri="{FF2B5EF4-FFF2-40B4-BE49-F238E27FC236}">
                  <a16:creationId xmlns:a16="http://schemas.microsoft.com/office/drawing/2014/main" id="{8E6210E5-E849-4082-8E8B-2FB44B9F6AE1}"/>
                </a:ext>
              </a:extLst>
            </p:cNvPr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6545" y="2745885"/>
              <a:ext cx="540623" cy="47346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8" name="Immagine 167">
              <a:extLst>
                <a:ext uri="{FF2B5EF4-FFF2-40B4-BE49-F238E27FC236}">
                  <a16:creationId xmlns:a16="http://schemas.microsoft.com/office/drawing/2014/main" id="{3DE2C529-1C42-4F48-9D05-EB49E8D73A80}"/>
                </a:ext>
              </a:extLst>
            </p:cNvPr>
            <p:cNvPicPr/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294720" y="2107108"/>
              <a:ext cx="1399641" cy="398494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69" name="Immagine 168">
              <a:extLst>
                <a:ext uri="{FF2B5EF4-FFF2-40B4-BE49-F238E27FC236}">
                  <a16:creationId xmlns:a16="http://schemas.microsoft.com/office/drawing/2014/main" id="{B8E561EA-4662-49D6-A42A-9951162108C9}"/>
                </a:ext>
              </a:extLst>
            </p:cNvPr>
            <p:cNvPicPr/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7715" y="2924175"/>
              <a:ext cx="669110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0" name="Immagine 169">
              <a:extLst>
                <a:ext uri="{FF2B5EF4-FFF2-40B4-BE49-F238E27FC236}">
                  <a16:creationId xmlns:a16="http://schemas.microsoft.com/office/drawing/2014/main" id="{8AE5AAAA-3266-4CD7-AA01-8EAA7EB5FF02}"/>
                </a:ext>
              </a:extLst>
            </p:cNvPr>
            <p:cNvPicPr/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416" y="3691053"/>
              <a:ext cx="689325" cy="5740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1" name="Immagine 170">
              <a:extLst>
                <a:ext uri="{FF2B5EF4-FFF2-40B4-BE49-F238E27FC236}">
                  <a16:creationId xmlns:a16="http://schemas.microsoft.com/office/drawing/2014/main" id="{388D9862-02F5-4341-A4A5-B603DFF1DEE3}"/>
                </a:ext>
              </a:extLst>
            </p:cNvPr>
            <p:cNvPicPr/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525"/>
            <a:stretch/>
          </p:blipFill>
          <p:spPr bwMode="auto">
            <a:xfrm>
              <a:off x="2026757" y="3552775"/>
              <a:ext cx="1158230" cy="40031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2" name="Immagine 171">
              <a:extLst>
                <a:ext uri="{FF2B5EF4-FFF2-40B4-BE49-F238E27FC236}">
                  <a16:creationId xmlns:a16="http://schemas.microsoft.com/office/drawing/2014/main" id="{D374DEEA-9D97-49A1-A352-D03136C75B70}"/>
                </a:ext>
              </a:extLst>
            </p:cNvPr>
            <p:cNvPicPr/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0113" y="4488347"/>
              <a:ext cx="613216" cy="67946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3" name="Immagine 172">
              <a:extLst>
                <a:ext uri="{FF2B5EF4-FFF2-40B4-BE49-F238E27FC236}">
                  <a16:creationId xmlns:a16="http://schemas.microsoft.com/office/drawing/2014/main" id="{F63ED7F2-F1EE-4802-A85B-A758D57978CE}"/>
                </a:ext>
              </a:extLst>
            </p:cNvPr>
            <p:cNvPicPr/>
            <p:nvPr/>
          </p:nvPicPr>
          <p:blipFill rotWithShape="1"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36649"/>
            <a:stretch/>
          </p:blipFill>
          <p:spPr bwMode="auto">
            <a:xfrm>
              <a:off x="4071416" y="3654518"/>
              <a:ext cx="1070610" cy="5334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4" name="Immagine 173">
              <a:extLst>
                <a:ext uri="{FF2B5EF4-FFF2-40B4-BE49-F238E27FC236}">
                  <a16:creationId xmlns:a16="http://schemas.microsoft.com/office/drawing/2014/main" id="{EB65C0F9-62FA-423A-A329-01F40076CECC}"/>
                </a:ext>
              </a:extLst>
            </p:cNvPr>
            <p:cNvPicPr/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03" t="11627" r="8292" b="7899"/>
            <a:stretch/>
          </p:blipFill>
          <p:spPr bwMode="auto">
            <a:xfrm>
              <a:off x="5592732" y="2995603"/>
              <a:ext cx="1013453" cy="57404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5" name="Immagine 174">
              <a:extLst>
                <a:ext uri="{FF2B5EF4-FFF2-40B4-BE49-F238E27FC236}">
                  <a16:creationId xmlns:a16="http://schemas.microsoft.com/office/drawing/2014/main" id="{6820BCA3-71D3-47C9-9109-3EC90BCE9EA8}"/>
                </a:ext>
              </a:extLst>
            </p:cNvPr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4301" y="2717258"/>
              <a:ext cx="533100" cy="7303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6" name="Immagine 175">
              <a:extLst>
                <a:ext uri="{FF2B5EF4-FFF2-40B4-BE49-F238E27FC236}">
                  <a16:creationId xmlns:a16="http://schemas.microsoft.com/office/drawing/2014/main" id="{1C2F374F-A68E-4F67-A91B-C3622EC4343D}"/>
                </a:ext>
              </a:extLst>
            </p:cNvPr>
            <p:cNvPicPr/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8901" y="2828557"/>
              <a:ext cx="931545" cy="3721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7" name="Immagine 176">
              <a:extLst>
                <a:ext uri="{FF2B5EF4-FFF2-40B4-BE49-F238E27FC236}">
                  <a16:creationId xmlns:a16="http://schemas.microsoft.com/office/drawing/2014/main" id="{1781EE73-C433-4285-9B2F-7C8815263BB3}"/>
                </a:ext>
              </a:extLst>
            </p:cNvPr>
            <p:cNvPicPr/>
            <p:nvPr/>
          </p:nvPicPr>
          <p:blipFill rotWithShape="1"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6470" t="-14364" r="-8843" b="-26693"/>
            <a:stretch/>
          </p:blipFill>
          <p:spPr bwMode="auto">
            <a:xfrm>
              <a:off x="2169006" y="4541595"/>
              <a:ext cx="805136" cy="43751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78" name="Immagine 177">
              <a:extLst>
                <a:ext uri="{FF2B5EF4-FFF2-40B4-BE49-F238E27FC236}">
                  <a16:creationId xmlns:a16="http://schemas.microsoft.com/office/drawing/2014/main" id="{14966F3A-BBCA-4683-86AB-274848120A01}"/>
                </a:ext>
              </a:extLst>
            </p:cNvPr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9715" y="4856752"/>
              <a:ext cx="908008" cy="35446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9" name="Immagine 178">
              <a:extLst>
                <a:ext uri="{FF2B5EF4-FFF2-40B4-BE49-F238E27FC236}">
                  <a16:creationId xmlns:a16="http://schemas.microsoft.com/office/drawing/2014/main" id="{B7C33491-C9D0-4F7F-82B5-C8EA3BF5914B}"/>
                </a:ext>
              </a:extLst>
            </p:cNvPr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987" y="4049809"/>
              <a:ext cx="581827" cy="3690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Immagine 179">
              <a:extLst>
                <a:ext uri="{FF2B5EF4-FFF2-40B4-BE49-F238E27FC236}">
                  <a16:creationId xmlns:a16="http://schemas.microsoft.com/office/drawing/2014/main" id="{699370E8-91AE-4D91-B524-913F3C8362B4}"/>
                </a:ext>
              </a:extLst>
            </p:cNvPr>
            <p:cNvPicPr/>
            <p:nvPr/>
          </p:nvPicPr>
          <p:blipFill rotWithShape="1"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55719" y="4115348"/>
              <a:ext cx="922752" cy="50538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1" name="Immagine 180">
              <a:extLst>
                <a:ext uri="{FF2B5EF4-FFF2-40B4-BE49-F238E27FC236}">
                  <a16:creationId xmlns:a16="http://schemas.microsoft.com/office/drawing/2014/main" id="{C9500430-FFFE-4FB9-A791-37E41B9A56F7}"/>
                </a:ext>
              </a:extLst>
            </p:cNvPr>
            <p:cNvPicPr/>
            <p:nvPr/>
          </p:nvPicPr>
          <p:blipFill rotWithShape="1"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27342"/>
            <a:stretch/>
          </p:blipFill>
          <p:spPr bwMode="auto">
            <a:xfrm>
              <a:off x="7052595" y="4548213"/>
              <a:ext cx="1229562" cy="36488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82" name="Immagine 181">
              <a:extLst>
                <a:ext uri="{FF2B5EF4-FFF2-40B4-BE49-F238E27FC236}">
                  <a16:creationId xmlns:a16="http://schemas.microsoft.com/office/drawing/2014/main" id="{07CE7946-D4C5-422A-8BD5-E38C41AA389E}"/>
                </a:ext>
              </a:extLst>
            </p:cNvPr>
            <p:cNvPicPr/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2345" y="4222198"/>
              <a:ext cx="589280" cy="63879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3" name="Immagine 182">
              <a:extLst>
                <a:ext uri="{FF2B5EF4-FFF2-40B4-BE49-F238E27FC236}">
                  <a16:creationId xmlns:a16="http://schemas.microsoft.com/office/drawing/2014/main" id="{31598A49-4639-41A2-955D-0725493C4878}"/>
                </a:ext>
              </a:extLst>
            </p:cNvPr>
            <p:cNvPicPr/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9171" y="4733877"/>
              <a:ext cx="1354755" cy="7183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4" name="Immagine 183">
              <a:extLst>
                <a:ext uri="{FF2B5EF4-FFF2-40B4-BE49-F238E27FC236}">
                  <a16:creationId xmlns:a16="http://schemas.microsoft.com/office/drawing/2014/main" id="{87D5F2A2-C19E-46F5-9C15-30DCE78C3596}"/>
                </a:ext>
              </a:extLst>
            </p:cNvPr>
            <p:cNvPicPr/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8778" y="1199484"/>
              <a:ext cx="680493" cy="6602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5" name="Immagine 184">
              <a:extLst>
                <a:ext uri="{FF2B5EF4-FFF2-40B4-BE49-F238E27FC236}">
                  <a16:creationId xmlns:a16="http://schemas.microsoft.com/office/drawing/2014/main" id="{508248BB-8DFF-4B1C-88E0-6A1843C9EA65}"/>
                </a:ext>
              </a:extLst>
            </p:cNvPr>
            <p:cNvPicPr/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6657" y="3765985"/>
              <a:ext cx="998693" cy="43068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7" name="CuadroTexto 36">
            <a:extLst>
              <a:ext uri="{FF2B5EF4-FFF2-40B4-BE49-F238E27FC236}">
                <a16:creationId xmlns:a16="http://schemas.microsoft.com/office/drawing/2014/main" id="{C15D1936-DA10-458E-B0D5-876116AC512D}"/>
              </a:ext>
            </a:extLst>
          </p:cNvPr>
          <p:cNvSpPr txBox="1"/>
          <p:nvPr/>
        </p:nvSpPr>
        <p:spPr>
          <a:xfrm>
            <a:off x="1134855" y="5041333"/>
            <a:ext cx="6703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i="1" dirty="0"/>
              <a:t>Luis Mayor: </a:t>
            </a:r>
            <a:r>
              <a:rPr lang="es-ES" sz="2400" i="1" dirty="0">
                <a:hlinkClick r:id="rId33"/>
              </a:rPr>
              <a:t>luis.mayor@iseki-food.net</a:t>
            </a:r>
            <a:endParaRPr lang="es-ES" sz="2400" i="1" dirty="0"/>
          </a:p>
          <a:p>
            <a:pPr algn="ctr"/>
            <a:r>
              <a:rPr lang="es-ES" sz="2400" i="1" dirty="0"/>
              <a:t>Line </a:t>
            </a:r>
            <a:r>
              <a:rPr lang="es-ES" sz="2400" i="1" dirty="0" err="1"/>
              <a:t>Friis</a:t>
            </a:r>
            <a:r>
              <a:rPr lang="es-ES" sz="2400" i="1" dirty="0"/>
              <a:t> Lindner: </a:t>
            </a:r>
            <a:r>
              <a:rPr lang="en-US" sz="2400" i="1" u="sng" dirty="0">
                <a:solidFill>
                  <a:schemeClr val="accent1">
                    <a:lumMod val="75000"/>
                  </a:schemeClr>
                </a:solidFill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line@iseki-food.net</a:t>
            </a:r>
            <a:endParaRPr lang="en-US" sz="2400" i="1" u="sng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2400" i="1" dirty="0" err="1"/>
              <a:t>Chistoph</a:t>
            </a:r>
            <a:r>
              <a:rPr lang="en-US" sz="2400" i="1" dirty="0"/>
              <a:t> </a:t>
            </a:r>
            <a:r>
              <a:rPr lang="en-US" sz="2400" i="1" dirty="0" err="1"/>
              <a:t>Knöbl</a:t>
            </a:r>
            <a:r>
              <a:rPr lang="en-US" sz="2400" i="1" dirty="0"/>
              <a:t>: </a:t>
            </a:r>
            <a:r>
              <a:rPr lang="en-US" sz="2400" i="1" dirty="0">
                <a:hlinkClick r:id="rId35"/>
              </a:rPr>
              <a:t>christoph@iseki-food.net</a:t>
            </a:r>
            <a:r>
              <a:rPr lang="en-US" sz="2400" i="1" dirty="0"/>
              <a:t> </a:t>
            </a:r>
            <a:endParaRPr lang="es-ES" sz="2400" i="1" dirty="0"/>
          </a:p>
        </p:txBody>
      </p:sp>
    </p:spTree>
    <p:extLst>
      <p:ext uri="{BB962C8B-B14F-4D97-AF65-F5344CB8AC3E}">
        <p14:creationId xmlns:p14="http://schemas.microsoft.com/office/powerpoint/2010/main" val="4109325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WP1 Tasks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/>
          </a:p>
        </p:txBody>
      </p:sp>
      <p:sp>
        <p:nvSpPr>
          <p:cNvPr id="7" name="Θέση περιεχομένου 7">
            <a:extLst>
              <a:ext uri="{FF2B5EF4-FFF2-40B4-BE49-F238E27FC236}">
                <a16:creationId xmlns:a16="http://schemas.microsoft.com/office/drawing/2014/main" id="{1C8F9A68-375E-4CF4-BD2D-B273DDC96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24691"/>
            <a:ext cx="8032466" cy="5221699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b="1" dirty="0"/>
              <a:t>FIELDS WP1 - Tasks</a:t>
            </a:r>
            <a:endParaRPr lang="en-US" sz="2400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200" dirty="0">
                <a:solidFill>
                  <a:srgbClr val="00B050"/>
                </a:solidFill>
              </a:rPr>
              <a:t>Task 1.1: State of the Art (UNITO)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200" dirty="0">
                <a:solidFill>
                  <a:srgbClr val="00B050"/>
                </a:solidFill>
              </a:rPr>
              <a:t>Task 1.2: Stakeholders strategic mapping and </a:t>
            </a:r>
            <a:r>
              <a:rPr lang="en-US" sz="2200" dirty="0" err="1">
                <a:solidFill>
                  <a:srgbClr val="00B050"/>
                </a:solidFill>
              </a:rPr>
              <a:t>mobilisation</a:t>
            </a:r>
            <a:r>
              <a:rPr lang="en-US" sz="2200" dirty="0">
                <a:solidFill>
                  <a:srgbClr val="00B050"/>
                </a:solidFill>
              </a:rPr>
              <a:t> (LLL-P and </a:t>
            </a:r>
            <a:r>
              <a:rPr lang="en-US" sz="2200" dirty="0" err="1">
                <a:solidFill>
                  <a:srgbClr val="00B050"/>
                </a:solidFill>
              </a:rPr>
              <a:t>EfVET</a:t>
            </a:r>
            <a:r>
              <a:rPr lang="en-US" sz="2200" dirty="0">
                <a:solidFill>
                  <a:srgbClr val="00B050"/>
                </a:solidFill>
              </a:rPr>
              <a:t>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200" dirty="0">
                <a:solidFill>
                  <a:srgbClr val="00B050"/>
                </a:solidFill>
              </a:rPr>
              <a:t>Task 1.3: Country and EU focus groups (ISEKI)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200" dirty="0"/>
              <a:t>Task 1.4: Bottom-up surveys (ICOS)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200" dirty="0"/>
              <a:t>Task 1.5: Future trends analysis (WUR)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>
                <a:solidFill>
                  <a:srgbClr val="00B050"/>
                </a:solidFill>
              </a:rPr>
              <a:t>    Ongoing Tasks: 1.1, 1.2 and 1.3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    Task 1.4 starts M9 (September)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    Task 1.5 starts M8 (August)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36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648" y="1400695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4400" dirty="0">
                <a:solidFill>
                  <a:srgbClr val="2B8FCE"/>
                </a:solidFill>
              </a:rPr>
              <a:t>Task 1.3 </a:t>
            </a:r>
            <a:br>
              <a:rPr lang="en-US" sz="4400" dirty="0">
                <a:solidFill>
                  <a:srgbClr val="2B8FCE"/>
                </a:solidFill>
              </a:rPr>
            </a:br>
            <a:r>
              <a:rPr lang="en-US" sz="4400" dirty="0">
                <a:solidFill>
                  <a:srgbClr val="2B8FCE"/>
                </a:solidFill>
              </a:rPr>
              <a:t>Country and EU Focus Groups</a:t>
            </a:r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143000" y="3690452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1143000" y="5735552"/>
            <a:ext cx="6858000" cy="32482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FIELDS 2</a:t>
            </a:r>
            <a:r>
              <a:rPr lang="en-US" sz="1800" b="1" baseline="30000" dirty="0"/>
              <a:t>nd</a:t>
            </a:r>
            <a:r>
              <a:rPr lang="en-US" sz="1800" b="1" dirty="0"/>
              <a:t> Partnering Meeting, </a:t>
            </a:r>
            <a:r>
              <a:rPr lang="en-US" sz="1800" dirty="0"/>
              <a:t>29 June 2020</a:t>
            </a:r>
          </a:p>
        </p:txBody>
      </p:sp>
      <p:sp>
        <p:nvSpPr>
          <p:cNvPr id="9" name="Υπότιτλος 3">
            <a:extLst>
              <a:ext uri="{FF2B5EF4-FFF2-40B4-BE49-F238E27FC236}">
                <a16:creationId xmlns:a16="http://schemas.microsoft.com/office/drawing/2014/main" id="{0D116895-0140-4A1C-BE4E-8A144B353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20" y="4517127"/>
            <a:ext cx="3258246" cy="966378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>
                <a:hlinkClick r:id="rId3"/>
              </a:rPr>
              <a:t>luis.mayor@iseki-food.net</a:t>
            </a:r>
            <a:endParaRPr lang="en-US" sz="2000" dirty="0"/>
          </a:p>
          <a:p>
            <a:r>
              <a:rPr lang="en-US" sz="2000" u="sng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line@iseki-food.net</a:t>
            </a:r>
            <a:endParaRPr lang="en-US" sz="2000" u="sng" dirty="0">
              <a:solidFill>
                <a:srgbClr val="0070C0"/>
              </a:solidFill>
            </a:endParaRPr>
          </a:p>
          <a:p>
            <a:r>
              <a:rPr lang="en-US" sz="2000" u="sng" dirty="0">
                <a:solidFill>
                  <a:srgbClr val="0070C0"/>
                </a:solidFill>
              </a:rPr>
              <a:t>christoph@iseki-food.net</a:t>
            </a:r>
          </a:p>
          <a:p>
            <a:endParaRPr lang="en-US" sz="2000" dirty="0">
              <a:solidFill>
                <a:srgbClr val="0070C0"/>
              </a:solidFill>
            </a:endParaRP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10" name="Υπότιτλος 2">
            <a:extLst>
              <a:ext uri="{FF2B5EF4-FFF2-40B4-BE49-F238E27FC236}">
                <a16:creationId xmlns:a16="http://schemas.microsoft.com/office/drawing/2014/main" id="{2E32A8C7-40C2-4C1A-B51C-4FA06099A5DA}"/>
              </a:ext>
            </a:extLst>
          </p:cNvPr>
          <p:cNvSpPr txBox="1">
            <a:spLocks/>
          </p:cNvSpPr>
          <p:nvPr/>
        </p:nvSpPr>
        <p:spPr>
          <a:xfrm>
            <a:off x="74490" y="4876355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pic>
        <p:nvPicPr>
          <p:cNvPr id="11" name="Picture 7">
            <a:extLst>
              <a:ext uri="{FF2B5EF4-FFF2-40B4-BE49-F238E27FC236}">
                <a16:creationId xmlns:a16="http://schemas.microsoft.com/office/drawing/2014/main" id="{1069C609-A35E-4FA0-9767-BC844CD64BA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20" y="3077849"/>
            <a:ext cx="3420806" cy="1439278"/>
          </a:xfrm>
          <a:prstGeom prst="rect">
            <a:avLst/>
          </a:prstGeom>
        </p:spPr>
      </p:pic>
      <p:pic>
        <p:nvPicPr>
          <p:cNvPr id="12" name="Imagen 11" descr="Hombre con barba y bigote sonriendo&#10;&#10;Descripción generada automáticamente">
            <a:extLst>
              <a:ext uri="{FF2B5EF4-FFF2-40B4-BE49-F238E27FC236}">
                <a16:creationId xmlns:a16="http://schemas.microsoft.com/office/drawing/2014/main" id="{2792F8C3-C01F-4B90-8BEF-4C3DFB337E3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9" t="9934" r="6232" b="5886"/>
          <a:stretch/>
        </p:blipFill>
        <p:spPr>
          <a:xfrm>
            <a:off x="7365878" y="3412453"/>
            <a:ext cx="1389888" cy="1693235"/>
          </a:xfrm>
          <a:prstGeom prst="rect">
            <a:avLst/>
          </a:prstGeom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511EF04E-C684-495D-8391-A140C2028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710" y="3506198"/>
            <a:ext cx="1599491" cy="159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F06D406B-D709-4DF7-8603-B6A0361CB3E7}"/>
              </a:ext>
            </a:extLst>
          </p:cNvPr>
          <p:cNvSpPr txBox="1"/>
          <p:nvPr/>
        </p:nvSpPr>
        <p:spPr>
          <a:xfrm>
            <a:off x="3178728" y="5187993"/>
            <a:ext cx="187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Line </a:t>
            </a:r>
            <a:r>
              <a:rPr lang="es-ES" b="1" dirty="0" err="1"/>
              <a:t>Friis</a:t>
            </a:r>
            <a:r>
              <a:rPr lang="es-ES" b="1" dirty="0"/>
              <a:t> Lindner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CB51E86-B1CE-479C-B2CA-6D116C933D76}"/>
              </a:ext>
            </a:extLst>
          </p:cNvPr>
          <p:cNvSpPr txBox="1"/>
          <p:nvPr/>
        </p:nvSpPr>
        <p:spPr>
          <a:xfrm>
            <a:off x="7072726" y="5179059"/>
            <a:ext cx="187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Luis Mayor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25D67BE6-7DAF-47A8-9EFF-F1B0C99071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0" r="4141"/>
          <a:stretch/>
        </p:blipFill>
        <p:spPr bwMode="auto">
          <a:xfrm>
            <a:off x="5391150" y="3412455"/>
            <a:ext cx="1541340" cy="169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8D2BDC3A-C839-443F-8DD4-748510DD75C5}"/>
              </a:ext>
            </a:extLst>
          </p:cNvPr>
          <p:cNvSpPr txBox="1"/>
          <p:nvPr/>
        </p:nvSpPr>
        <p:spPr>
          <a:xfrm>
            <a:off x="5225094" y="5182466"/>
            <a:ext cx="1873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Christoph </a:t>
            </a:r>
            <a:r>
              <a:rPr lang="es-ES" b="1" dirty="0" err="1"/>
              <a:t>Knöbl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1.3 Focus Groups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4</a:t>
            </a:fld>
            <a:endParaRPr 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DAD5C3F-A6EC-436E-AA96-83D24A3FE193}"/>
              </a:ext>
            </a:extLst>
          </p:cNvPr>
          <p:cNvSpPr/>
          <p:nvPr/>
        </p:nvSpPr>
        <p:spPr>
          <a:xfrm>
            <a:off x="628650" y="855553"/>
            <a:ext cx="5206875" cy="4670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Aims of the FIELDS Focus Groups</a:t>
            </a:r>
          </a:p>
        </p:txBody>
      </p:sp>
      <p:graphicFrame>
        <p:nvGraphicFramePr>
          <p:cNvPr id="9" name="Inhaltsplatzhalter 4">
            <a:extLst>
              <a:ext uri="{FF2B5EF4-FFF2-40B4-BE49-F238E27FC236}">
                <a16:creationId xmlns:a16="http://schemas.microsoft.com/office/drawing/2014/main" id="{AA26E9D4-A7EC-4C26-A9D3-BCB30CF379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120115"/>
              </p:ext>
            </p:extLst>
          </p:nvPr>
        </p:nvGraphicFramePr>
        <p:xfrm>
          <a:off x="225768" y="1521756"/>
          <a:ext cx="8692463" cy="4667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415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1.3 Focus Groups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5</a:t>
            </a:fld>
            <a:endParaRPr lang="en-US"/>
          </a:p>
        </p:txBody>
      </p:sp>
      <p:sp>
        <p:nvSpPr>
          <p:cNvPr id="10" name="Θέση περιεχομένου 7">
            <a:extLst>
              <a:ext uri="{FF2B5EF4-FFF2-40B4-BE49-F238E27FC236}">
                <a16:creationId xmlns:a16="http://schemas.microsoft.com/office/drawing/2014/main" id="{0226778E-3BA4-4842-B6E1-855CE661B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67074"/>
            <a:ext cx="8032466" cy="4824257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sz="2800" b="1" dirty="0"/>
              <a:t>Task 1.3 activities (M2-M9)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B050"/>
                </a:solidFill>
              </a:rPr>
              <a:t>Preparation of the Focus Group guidelines: FG conduction, FG questions, skill lists (ISEKI and all) (M2-M5)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B050"/>
                </a:solidFill>
              </a:rPr>
              <a:t>Pilot Focus Group (Austria) and refine guidelines. (ISEKI, LVA, JF-LBT, AP) (M5)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</a:rPr>
              <a:t>Focus Group conduction. National and EU Focus Groups (M6)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</a:rPr>
              <a:t>Focus Group data processing and categorization (All) (M6-M7)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/>
              <a:t>Focus group analysis (ISEKI) (M7-M8)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/>
              <a:t>Focus group report (D.1.5) (ISEKI and all) (M9)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endParaRPr lang="en-US" b="1" i="1" u="sng" dirty="0"/>
          </a:p>
        </p:txBody>
      </p:sp>
      <p:sp>
        <p:nvSpPr>
          <p:cNvPr id="11" name="Θέση αριθμού διαφάνειας 5">
            <a:extLst>
              <a:ext uri="{FF2B5EF4-FFF2-40B4-BE49-F238E27FC236}">
                <a16:creationId xmlns:a16="http://schemas.microsoft.com/office/drawing/2014/main" id="{91379BFC-FD46-4C91-942D-959C67CEA9EE}"/>
              </a:ext>
            </a:extLst>
          </p:cNvPr>
          <p:cNvSpPr txBox="1">
            <a:spLocks/>
          </p:cNvSpPr>
          <p:nvPr/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94A9C6C-1472-49E2-A08D-475DB4E3CBD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4 CuadroTexto">
            <a:extLst>
              <a:ext uri="{FF2B5EF4-FFF2-40B4-BE49-F238E27FC236}">
                <a16:creationId xmlns:a16="http://schemas.microsoft.com/office/drawing/2014/main" id="{0AEDD5BD-31A5-46C4-9EDB-2D78A77E70C2}"/>
              </a:ext>
            </a:extLst>
          </p:cNvPr>
          <p:cNvSpPr txBox="1"/>
          <p:nvPr/>
        </p:nvSpPr>
        <p:spPr>
          <a:xfrm>
            <a:off x="314793" y="5591331"/>
            <a:ext cx="8514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>
                <a:latin typeface="Arial" pitchFamily="34" charset="0"/>
                <a:cs typeface="Arial" pitchFamily="34" charset="0"/>
              </a:rPr>
              <a:t>Deliverables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E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D1.4 Focus </a:t>
            </a:r>
            <a:r>
              <a:rPr lang="es-E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Group</a:t>
            </a:r>
            <a:r>
              <a:rPr lang="es-E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Guidelines</a:t>
            </a:r>
            <a:r>
              <a:rPr lang="es-E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(M6) (</a:t>
            </a:r>
            <a:r>
              <a:rPr lang="es-E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ready</a:t>
            </a:r>
            <a:r>
              <a:rPr lang="es-E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E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be </a:t>
            </a:r>
            <a:r>
              <a:rPr lang="es-E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sent</a:t>
            </a:r>
            <a:r>
              <a:rPr lang="es-E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E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QC)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es-ES" b="1" dirty="0">
                <a:latin typeface="Arial" pitchFamily="34" charset="0"/>
                <a:cs typeface="Arial" pitchFamily="34" charset="0"/>
              </a:rPr>
              <a:t>	         D1.5 Focus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Group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Analysis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(M9)</a:t>
            </a:r>
          </a:p>
        </p:txBody>
      </p:sp>
    </p:spTree>
    <p:extLst>
      <p:ext uri="{BB962C8B-B14F-4D97-AF65-F5344CB8AC3E}">
        <p14:creationId xmlns:p14="http://schemas.microsoft.com/office/powerpoint/2010/main" val="2719582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1.3 Focus Groups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6</a:t>
            </a:fld>
            <a:endParaRPr lang="en-US"/>
          </a:p>
        </p:txBody>
      </p:sp>
      <p:sp>
        <p:nvSpPr>
          <p:cNvPr id="11" name="Θέση αριθμού διαφάνειας 5">
            <a:extLst>
              <a:ext uri="{FF2B5EF4-FFF2-40B4-BE49-F238E27FC236}">
                <a16:creationId xmlns:a16="http://schemas.microsoft.com/office/drawing/2014/main" id="{91379BFC-FD46-4C91-942D-959C67CEA9EE}"/>
              </a:ext>
            </a:extLst>
          </p:cNvPr>
          <p:cNvSpPr txBox="1">
            <a:spLocks/>
          </p:cNvSpPr>
          <p:nvPr/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94A9C6C-1472-49E2-A08D-475DB4E3CBD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CCE84F43-14EF-46EA-AA3D-19775FEBF47F}"/>
              </a:ext>
            </a:extLst>
          </p:cNvPr>
          <p:cNvSpPr/>
          <p:nvPr/>
        </p:nvSpPr>
        <p:spPr>
          <a:xfrm>
            <a:off x="498022" y="840909"/>
            <a:ext cx="3889206" cy="4670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Focus Group Conduction</a:t>
            </a:r>
          </a:p>
        </p:txBody>
      </p:sp>
      <p:graphicFrame>
        <p:nvGraphicFramePr>
          <p:cNvPr id="13" name="Tabla 4">
            <a:extLst>
              <a:ext uri="{FF2B5EF4-FFF2-40B4-BE49-F238E27FC236}">
                <a16:creationId xmlns:a16="http://schemas.microsoft.com/office/drawing/2014/main" id="{04F07648-4FDC-4EDB-85C9-7DD7D692EB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020956"/>
              </p:ext>
            </p:extLst>
          </p:nvPr>
        </p:nvGraphicFramePr>
        <p:xfrm>
          <a:off x="642259" y="1307960"/>
          <a:ext cx="8218713" cy="4852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9570">
                  <a:extLst>
                    <a:ext uri="{9D8B030D-6E8A-4147-A177-3AD203B41FA5}">
                      <a16:colId xmlns:a16="http://schemas.microsoft.com/office/drawing/2014/main" val="2344445388"/>
                    </a:ext>
                  </a:extLst>
                </a:gridCol>
                <a:gridCol w="1306285">
                  <a:extLst>
                    <a:ext uri="{9D8B030D-6E8A-4147-A177-3AD203B41FA5}">
                      <a16:colId xmlns:a16="http://schemas.microsoft.com/office/drawing/2014/main" val="1675113235"/>
                    </a:ext>
                  </a:extLst>
                </a:gridCol>
                <a:gridCol w="5442858">
                  <a:extLst>
                    <a:ext uri="{9D8B030D-6E8A-4147-A177-3AD203B41FA5}">
                      <a16:colId xmlns:a16="http://schemas.microsoft.com/office/drawing/2014/main" val="2169304282"/>
                    </a:ext>
                  </a:extLst>
                </a:gridCol>
              </a:tblGrid>
              <a:tr h="351376">
                <a:tc>
                  <a:txBody>
                    <a:bodyPr/>
                    <a:lstStyle/>
                    <a:p>
                      <a:r>
                        <a:rPr lang="es-ES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Date (2020)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Partners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81005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Austria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18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ISEKI, LVA, JF-BLT,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824819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r>
                        <a:rPr lang="es-ES" dirty="0" err="1">
                          <a:solidFill>
                            <a:srgbClr val="00B050"/>
                          </a:solidFill>
                        </a:rPr>
                        <a:t>Ireland</a:t>
                      </a:r>
                      <a:endParaRPr lang="es-E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27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ICOS, 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644994"/>
                  </a:ext>
                </a:extLst>
              </a:tr>
              <a:tr h="614908"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EU-</a:t>
                      </a:r>
                      <a:r>
                        <a:rPr lang="es-ES" dirty="0" err="1">
                          <a:solidFill>
                            <a:srgbClr val="00B050"/>
                          </a:solidFill>
                        </a:rPr>
                        <a:t>Policy</a:t>
                      </a:r>
                      <a:endParaRPr lang="es-E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9 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FDE, LLL-P, </a:t>
                      </a:r>
                      <a:r>
                        <a:rPr lang="es-ES" dirty="0" err="1">
                          <a:solidFill>
                            <a:srgbClr val="00B050"/>
                          </a:solidFill>
                        </a:rPr>
                        <a:t>EfVET</a:t>
                      </a:r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, ISEKI, </a:t>
                      </a:r>
                      <a:r>
                        <a:rPr lang="es-ES" dirty="0" err="1">
                          <a:solidFill>
                            <a:srgbClr val="00B050"/>
                          </a:solidFill>
                        </a:rPr>
                        <a:t>Plant</a:t>
                      </a:r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 ETP, CEPI, COPA-COGECA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157640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r>
                        <a:rPr lang="es-ES" dirty="0" err="1">
                          <a:solidFill>
                            <a:srgbClr val="00B050"/>
                          </a:solidFill>
                        </a:rPr>
                        <a:t>Italy</a:t>
                      </a:r>
                      <a:endParaRPr lang="es-E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8 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CONFAGRI, UNITO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42492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r>
                        <a:rPr lang="es-ES" dirty="0" err="1">
                          <a:solidFill>
                            <a:srgbClr val="00B050"/>
                          </a:solidFill>
                        </a:rPr>
                        <a:t>Germany</a:t>
                      </a:r>
                      <a:endParaRPr lang="es-E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10 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UHOH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783337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France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15 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ANIA, AC3A, ACTIA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975780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r>
                        <a:rPr lang="es-ES" dirty="0" err="1">
                          <a:solidFill>
                            <a:srgbClr val="00B050"/>
                          </a:solidFill>
                        </a:rPr>
                        <a:t>Nederland</a:t>
                      </a:r>
                      <a:endParaRPr lang="es-E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23 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AERES, WUR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092574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r>
                        <a:rPr lang="es-ES" dirty="0" err="1">
                          <a:solidFill>
                            <a:srgbClr val="00B050"/>
                          </a:solidFill>
                        </a:rPr>
                        <a:t>Greece</a:t>
                      </a:r>
                      <a:endParaRPr lang="es-E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25 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EFB, GAIA, SEVT, CERTH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010552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r>
                        <a:rPr lang="es-ES" dirty="0" err="1">
                          <a:solidFill>
                            <a:srgbClr val="00B050"/>
                          </a:solidFill>
                        </a:rPr>
                        <a:t>Spain</a:t>
                      </a:r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26 June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rgbClr val="00B050"/>
                          </a:solidFill>
                        </a:rPr>
                        <a:t>FIAB, UCLM, FENACORE, SCOOP, CONFAGRI-PT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908186"/>
                  </a:ext>
                </a:extLst>
              </a:tr>
              <a:tr h="351376">
                <a:tc>
                  <a:txBody>
                    <a:bodyPr/>
                    <a:lstStyle/>
                    <a:p>
                      <a:r>
                        <a:rPr lang="es-ES" b="1" dirty="0" err="1">
                          <a:solidFill>
                            <a:srgbClr val="0070C0"/>
                          </a:solidFill>
                        </a:rPr>
                        <a:t>Slovenia</a:t>
                      </a:r>
                      <a:endParaRPr lang="es-E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0070C0"/>
                          </a:solidFill>
                        </a:rPr>
                        <a:t>1 </a:t>
                      </a:r>
                      <a:r>
                        <a:rPr lang="es-ES" b="1" dirty="0" err="1">
                          <a:solidFill>
                            <a:srgbClr val="0070C0"/>
                          </a:solidFill>
                        </a:rPr>
                        <a:t>July</a:t>
                      </a:r>
                      <a:endParaRPr lang="es-E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0070C0"/>
                          </a:solidFill>
                        </a:rPr>
                        <a:t>GZS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358307"/>
                  </a:ext>
                </a:extLst>
              </a:tr>
              <a:tr h="580465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0070C0"/>
                          </a:solidFill>
                        </a:rPr>
                        <a:t>EU-</a:t>
                      </a:r>
                      <a:r>
                        <a:rPr lang="es-ES" b="1" dirty="0" err="1">
                          <a:solidFill>
                            <a:srgbClr val="0070C0"/>
                          </a:solidFill>
                        </a:rPr>
                        <a:t>Forestry</a:t>
                      </a:r>
                      <a:endParaRPr lang="es-E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0070C0"/>
                          </a:solidFill>
                        </a:rPr>
                        <a:t>2 </a:t>
                      </a:r>
                      <a:r>
                        <a:rPr lang="es-ES" b="1" dirty="0" err="1">
                          <a:solidFill>
                            <a:srgbClr val="0070C0"/>
                          </a:solidFill>
                        </a:rPr>
                        <a:t>July</a:t>
                      </a:r>
                      <a:endParaRPr lang="es-E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0070C0"/>
                          </a:solidFill>
                        </a:rPr>
                        <a:t>CEPI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351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6879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1.3 Focus Groups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7</a:t>
            </a:fld>
            <a:endParaRPr lang="en-US"/>
          </a:p>
        </p:txBody>
      </p:sp>
      <p:sp>
        <p:nvSpPr>
          <p:cNvPr id="11" name="Θέση αριθμού διαφάνειας 5">
            <a:extLst>
              <a:ext uri="{FF2B5EF4-FFF2-40B4-BE49-F238E27FC236}">
                <a16:creationId xmlns:a16="http://schemas.microsoft.com/office/drawing/2014/main" id="{91379BFC-FD46-4C91-942D-959C67CEA9EE}"/>
              </a:ext>
            </a:extLst>
          </p:cNvPr>
          <p:cNvSpPr txBox="1">
            <a:spLocks/>
          </p:cNvSpPr>
          <p:nvPr/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94A9C6C-1472-49E2-A08D-475DB4E3CBD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ángulo 13">
            <a:extLst>
              <a:ext uri="{FF2B5EF4-FFF2-40B4-BE49-F238E27FC236}">
                <a16:creationId xmlns:a16="http://schemas.microsoft.com/office/drawing/2014/main" id="{F7D8EF9E-A7E8-405C-A6A0-A83DD4147C0F}"/>
              </a:ext>
            </a:extLst>
          </p:cNvPr>
          <p:cNvSpPr/>
          <p:nvPr/>
        </p:nvSpPr>
        <p:spPr>
          <a:xfrm>
            <a:off x="498022" y="840909"/>
            <a:ext cx="8017328" cy="463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After the Focus Group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Focus Group report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Please use the template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provided in Focus Group Guidelines (Annex V).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This report will be included in D 1.5 “Focus Group Analysis”, as a reference of each Focus Group.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 a “thank you” note,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you may send the executive summary to your participants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outlining the main outcomes from your discussion.</a:t>
            </a:r>
          </a:p>
        </p:txBody>
      </p:sp>
    </p:spTree>
    <p:extLst>
      <p:ext uri="{BB962C8B-B14F-4D97-AF65-F5344CB8AC3E}">
        <p14:creationId xmlns:p14="http://schemas.microsoft.com/office/powerpoint/2010/main" val="536386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1.3 Focus Groups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8</a:t>
            </a:fld>
            <a:endParaRPr lang="en-US"/>
          </a:p>
        </p:txBody>
      </p:sp>
      <p:sp>
        <p:nvSpPr>
          <p:cNvPr id="11" name="Θέση αριθμού διαφάνειας 5">
            <a:extLst>
              <a:ext uri="{FF2B5EF4-FFF2-40B4-BE49-F238E27FC236}">
                <a16:creationId xmlns:a16="http://schemas.microsoft.com/office/drawing/2014/main" id="{91379BFC-FD46-4C91-942D-959C67CEA9EE}"/>
              </a:ext>
            </a:extLst>
          </p:cNvPr>
          <p:cNvSpPr txBox="1">
            <a:spLocks/>
          </p:cNvSpPr>
          <p:nvPr/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94A9C6C-1472-49E2-A08D-475DB4E3CBD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ángulo 13">
            <a:extLst>
              <a:ext uri="{FF2B5EF4-FFF2-40B4-BE49-F238E27FC236}">
                <a16:creationId xmlns:a16="http://schemas.microsoft.com/office/drawing/2014/main" id="{1143BA2D-31D9-419A-B395-E3AEC78D533F}"/>
              </a:ext>
            </a:extLst>
          </p:cNvPr>
          <p:cNvSpPr/>
          <p:nvPr/>
        </p:nvSpPr>
        <p:spPr>
          <a:xfrm>
            <a:off x="498022" y="649517"/>
            <a:ext cx="8017328" cy="5759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After the Focus Group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Transcription 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From the FG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video recording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First in local language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manually or software/web assisted. Instructions for transcribing through YouTube have been provided.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Check and edit text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ensure a good quality transcription.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Translate transcription into English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Translation functions/tools can be used (e.g. Microsoft Word or Google Translate).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Check translation.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final English transcription will be used in the data processing step.</a:t>
            </a:r>
          </a:p>
        </p:txBody>
      </p:sp>
    </p:spTree>
    <p:extLst>
      <p:ext uri="{BB962C8B-B14F-4D97-AF65-F5344CB8AC3E}">
        <p14:creationId xmlns:p14="http://schemas.microsoft.com/office/powerpoint/2010/main" val="1143240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1.3 Focus Groups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9</a:t>
            </a:fld>
            <a:endParaRPr lang="en-US"/>
          </a:p>
        </p:txBody>
      </p:sp>
      <p:sp>
        <p:nvSpPr>
          <p:cNvPr id="11" name="Θέση αριθμού διαφάνειας 5">
            <a:extLst>
              <a:ext uri="{FF2B5EF4-FFF2-40B4-BE49-F238E27FC236}">
                <a16:creationId xmlns:a16="http://schemas.microsoft.com/office/drawing/2014/main" id="{91379BFC-FD46-4C91-942D-959C67CEA9EE}"/>
              </a:ext>
            </a:extLst>
          </p:cNvPr>
          <p:cNvSpPr txBox="1">
            <a:spLocks/>
          </p:cNvSpPr>
          <p:nvPr/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94A9C6C-1472-49E2-A08D-475DB4E3CBD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ángulo 13">
            <a:extLst>
              <a:ext uri="{FF2B5EF4-FFF2-40B4-BE49-F238E27FC236}">
                <a16:creationId xmlns:a16="http://schemas.microsoft.com/office/drawing/2014/main" id="{747D5C3B-0418-4D3D-A46F-DC835FF87BF3}"/>
              </a:ext>
            </a:extLst>
          </p:cNvPr>
          <p:cNvSpPr/>
          <p:nvPr/>
        </p:nvSpPr>
        <p:spPr>
          <a:xfrm>
            <a:off x="498022" y="840909"/>
            <a:ext cx="8017328" cy="4867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After the Focus Group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Data processing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Files necessary to do the FG analysis by ISEKI. Three files:</a:t>
            </a:r>
          </a:p>
          <a:p>
            <a:pPr marL="892175" indent="-3429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Index file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assign codes to participants.</a:t>
            </a:r>
          </a:p>
          <a:p>
            <a:pPr marL="892175" indent="-3429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Skill list file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file with the skill rankings. </a:t>
            </a:r>
          </a:p>
          <a:p>
            <a:pPr marL="892175" indent="-3429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Data processing file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It shows processed information from the FG conduction.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Templates for these files have been provided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Austrian data processing files have been provided as reference</a:t>
            </a:r>
          </a:p>
        </p:txBody>
      </p:sp>
    </p:spTree>
    <p:extLst>
      <p:ext uri="{BB962C8B-B14F-4D97-AF65-F5344CB8AC3E}">
        <p14:creationId xmlns:p14="http://schemas.microsoft.com/office/powerpoint/2010/main" val="624069573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3396</TotalTime>
  <Words>823</Words>
  <Application>Microsoft Office PowerPoint</Application>
  <PresentationFormat>Presentación en pantalla (4:3)</PresentationFormat>
  <Paragraphs>144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Bahnschrift Light Condensed</vt:lpstr>
      <vt:lpstr>Calibri</vt:lpstr>
      <vt:lpstr>Wingdings</vt:lpstr>
      <vt:lpstr>CoLLaboratE-ThemeNew</vt:lpstr>
      <vt:lpstr>WP1 Overview</vt:lpstr>
      <vt:lpstr>WP1 Tasks</vt:lpstr>
      <vt:lpstr>Task 1.3  Country and EU Focus Groups</vt:lpstr>
      <vt:lpstr>Task 1.3 Focus Groups</vt:lpstr>
      <vt:lpstr>Task 1.3 Focus Groups</vt:lpstr>
      <vt:lpstr>Task 1.3 Focus Groups</vt:lpstr>
      <vt:lpstr>Task 1.3 Focus Groups</vt:lpstr>
      <vt:lpstr>Task 1.3 Focus Groups</vt:lpstr>
      <vt:lpstr>Task 1.3 Focus Groups</vt:lpstr>
      <vt:lpstr>Task 1.3 Focus Groups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Fotis Dimeas</dc:creator>
  <cp:lastModifiedBy>Luis Mayor</cp:lastModifiedBy>
  <cp:revision>93</cp:revision>
  <dcterms:created xsi:type="dcterms:W3CDTF">2018-10-15T13:11:22Z</dcterms:created>
  <dcterms:modified xsi:type="dcterms:W3CDTF">2020-06-29T10:31:55Z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