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9"/>
  </p:notesMasterIdLst>
  <p:sldIdLst>
    <p:sldId id="256" r:id="rId2"/>
    <p:sldId id="289" r:id="rId3"/>
    <p:sldId id="277" r:id="rId4"/>
    <p:sldId id="279" r:id="rId5"/>
    <p:sldId id="261" r:id="rId6"/>
    <p:sldId id="280" r:id="rId7"/>
    <p:sldId id="281" r:id="rId8"/>
    <p:sldId id="282" r:id="rId9"/>
    <p:sldId id="276" r:id="rId10"/>
    <p:sldId id="278" r:id="rId11"/>
    <p:sldId id="283" r:id="rId12"/>
    <p:sldId id="284" r:id="rId13"/>
    <p:sldId id="285" r:id="rId14"/>
    <p:sldId id="286" r:id="rId15"/>
    <p:sldId id="287" r:id="rId16"/>
    <p:sldId id="288" r:id="rId17"/>
    <p:sldId id="26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F59"/>
    <a:srgbClr val="326400"/>
    <a:srgbClr val="548235"/>
    <a:srgbClr val="BFD0B3"/>
    <a:srgbClr val="304A89"/>
    <a:srgbClr val="FFFFFF"/>
    <a:srgbClr val="F99645"/>
    <a:srgbClr val="F98A39"/>
    <a:srgbClr val="F79839"/>
    <a:srgbClr val="3050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200" autoAdjust="0"/>
    <p:restoredTop sz="96441" autoAdjust="0"/>
  </p:normalViewPr>
  <p:slideViewPr>
    <p:cSldViewPr snapToGrid="0">
      <p:cViewPr varScale="1">
        <p:scale>
          <a:sx n="99" d="100"/>
          <a:sy n="99" d="100"/>
        </p:scale>
        <p:origin x="88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B9B23E-DEB0-4420-BC71-D8B3CD1A85A1}" type="datetimeFigureOut">
              <a:rPr lang="en-US" smtClean="0"/>
              <a:t>5/6/2020</a:t>
            </a:fld>
            <a:endParaRPr lang="en-US"/>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B3957E-673A-4113-866E-902DC5EB0489}" type="slidenum">
              <a:rPr lang="en-US" smtClean="0"/>
              <a:t>‹N›</a:t>
            </a:fld>
            <a:endParaRPr lang="en-US"/>
          </a:p>
        </p:txBody>
      </p:sp>
    </p:spTree>
    <p:extLst>
      <p:ext uri="{BB962C8B-B14F-4D97-AF65-F5344CB8AC3E}">
        <p14:creationId xmlns:p14="http://schemas.microsoft.com/office/powerpoint/2010/main" val="2293678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90B3957E-673A-4113-866E-902DC5EB0489}" type="slidenum">
              <a:rPr lang="en-US" smtClean="0"/>
              <a:t>1</a:t>
            </a:fld>
            <a:endParaRPr lang="en-US"/>
          </a:p>
        </p:txBody>
      </p:sp>
    </p:spTree>
    <p:extLst>
      <p:ext uri="{BB962C8B-B14F-4D97-AF65-F5344CB8AC3E}">
        <p14:creationId xmlns:p14="http://schemas.microsoft.com/office/powerpoint/2010/main" val="1391599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90B3957E-673A-4113-866E-902DC5EB0489}" type="slidenum">
              <a:rPr lang="en-US" smtClean="0"/>
              <a:t>4</a:t>
            </a:fld>
            <a:endParaRPr lang="en-US"/>
          </a:p>
        </p:txBody>
      </p:sp>
    </p:spTree>
    <p:extLst>
      <p:ext uri="{BB962C8B-B14F-4D97-AF65-F5344CB8AC3E}">
        <p14:creationId xmlns:p14="http://schemas.microsoft.com/office/powerpoint/2010/main" val="409136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this link will not appear in the menu of the public page, it is only for internal use.</a:t>
            </a:r>
            <a:endParaRPr lang="en-GB" dirty="0"/>
          </a:p>
        </p:txBody>
      </p:sp>
      <p:sp>
        <p:nvSpPr>
          <p:cNvPr id="4" name="Segnaposto numero diapositiva 3"/>
          <p:cNvSpPr>
            <a:spLocks noGrp="1"/>
          </p:cNvSpPr>
          <p:nvPr>
            <p:ph type="sldNum" sz="quarter" idx="5"/>
          </p:nvPr>
        </p:nvSpPr>
        <p:spPr/>
        <p:txBody>
          <a:bodyPr/>
          <a:lstStyle/>
          <a:p>
            <a:fld id="{90B3957E-673A-4113-866E-902DC5EB0489}" type="slidenum">
              <a:rPr lang="en-US" smtClean="0"/>
              <a:t>5</a:t>
            </a:fld>
            <a:endParaRPr lang="en-US"/>
          </a:p>
        </p:txBody>
      </p:sp>
    </p:spTree>
    <p:extLst>
      <p:ext uri="{BB962C8B-B14F-4D97-AF65-F5344CB8AC3E}">
        <p14:creationId xmlns:p14="http://schemas.microsoft.com/office/powerpoint/2010/main" val="3912179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5"/>
          </p:nvPr>
        </p:nvSpPr>
        <p:spPr/>
        <p:txBody>
          <a:bodyPr/>
          <a:lstStyle/>
          <a:p>
            <a:fld id="{90B3957E-673A-4113-866E-902DC5EB0489}" type="slidenum">
              <a:rPr lang="en-US" smtClean="0"/>
              <a:t>16</a:t>
            </a:fld>
            <a:endParaRPr lang="en-US"/>
          </a:p>
        </p:txBody>
      </p:sp>
    </p:spTree>
    <p:extLst>
      <p:ext uri="{BB962C8B-B14F-4D97-AF65-F5344CB8AC3E}">
        <p14:creationId xmlns:p14="http://schemas.microsoft.com/office/powerpoint/2010/main" val="12667414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76740"/>
            <a:ext cx="7772400" cy="699626"/>
          </a:xfrm>
          <a:prstGeom prst="rect">
            <a:avLst/>
          </a:prstGeom>
        </p:spPr>
        <p:txBody>
          <a:bodyPr anchor="t">
            <a:normAutofit/>
          </a:bodyPr>
          <a:lstStyle>
            <a:lvl1pPr algn="ctr">
              <a:defRPr sz="4000">
                <a:solidFill>
                  <a:schemeClr val="accent6">
                    <a:lumMod val="75000"/>
                  </a:schemeClr>
                </a:solidFill>
              </a:defRPr>
            </a:lvl1pPr>
          </a:lstStyle>
          <a:p>
            <a:r>
              <a:rPr lang="en-US" dirty="0"/>
              <a:t>Click to edit Master title style</a:t>
            </a:r>
          </a:p>
        </p:txBody>
      </p:sp>
      <p:sp>
        <p:nvSpPr>
          <p:cNvPr id="3" name="Subtitle 2"/>
          <p:cNvSpPr>
            <a:spLocks noGrp="1"/>
          </p:cNvSpPr>
          <p:nvPr>
            <p:ph type="subTitle" idx="1"/>
          </p:nvPr>
        </p:nvSpPr>
        <p:spPr>
          <a:xfrm>
            <a:off x="1151312" y="3184201"/>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Ορθογώνιο 5"/>
          <p:cNvSpPr/>
          <p:nvPr/>
        </p:nvSpPr>
        <p:spPr>
          <a:xfrm>
            <a:off x="0" y="6681216"/>
            <a:ext cx="9144000" cy="202184"/>
          </a:xfrm>
          <a:prstGeom prst="rect">
            <a:avLst/>
          </a:prstGeom>
          <a:solidFill>
            <a:srgbClr val="344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srgbClr val="304A89"/>
              </a:solidFill>
            </a:endParaRPr>
          </a:p>
        </p:txBody>
      </p:sp>
      <p:sp>
        <p:nvSpPr>
          <p:cNvPr id="7" name="Ορθογώνιο 6"/>
          <p:cNvSpPr/>
          <p:nvPr/>
        </p:nvSpPr>
        <p:spPr>
          <a:xfrm>
            <a:off x="0" y="6600305"/>
            <a:ext cx="9144000" cy="10847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schemeClr val="accent6"/>
              </a:solidFill>
            </a:endParaRPr>
          </a:p>
        </p:txBody>
      </p:sp>
      <p:pic>
        <p:nvPicPr>
          <p:cNvPr id="8" name="Immagine 7">
            <a:extLst>
              <a:ext uri="{FF2B5EF4-FFF2-40B4-BE49-F238E27FC236}">
                <a16:creationId xmlns:a16="http://schemas.microsoft.com/office/drawing/2014/main" id="{77976810-ED4D-4BB8-98FB-59F301D6B126}"/>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1648" y="148262"/>
            <a:ext cx="2097024" cy="852882"/>
          </a:xfrm>
          <a:prstGeom prst="rect">
            <a:avLst/>
          </a:prstGeom>
          <a:noFill/>
          <a:ln>
            <a:noFill/>
          </a:ln>
        </p:spPr>
      </p:pic>
      <p:pic>
        <p:nvPicPr>
          <p:cNvPr id="9" name="Imagen 63">
            <a:extLst>
              <a:ext uri="{FF2B5EF4-FFF2-40B4-BE49-F238E27FC236}">
                <a16:creationId xmlns:a16="http://schemas.microsoft.com/office/drawing/2014/main" id="{0B2FD3F2-5A52-4B42-93C7-57067BAFE13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10656" y="148262"/>
            <a:ext cx="2901696" cy="842800"/>
          </a:xfrm>
          <a:prstGeom prst="rect">
            <a:avLst/>
          </a:prstGeom>
          <a:noFill/>
        </p:spPr>
      </p:pic>
    </p:spTree>
    <p:extLst>
      <p:ext uri="{BB962C8B-B14F-4D97-AF65-F5344CB8AC3E}">
        <p14:creationId xmlns:p14="http://schemas.microsoft.com/office/powerpoint/2010/main" val="3873904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628650" y="248749"/>
            <a:ext cx="7886700" cy="540960"/>
          </a:xfrm>
          <a:prstGeom prst="rect">
            <a:avLst/>
          </a:prstGeom>
        </p:spPr>
        <p:txBody>
          <a:bodyPr/>
          <a:lstStyle>
            <a:lvl1pPr>
              <a:defRPr>
                <a:solidFill>
                  <a:schemeClr val="accent6">
                    <a:lumMod val="75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C94A9C6C-1472-49E2-A08D-475DB4E3CBD3}" type="slidenum">
              <a:rPr lang="en-US" smtClean="0"/>
              <a:t>‹N›</a:t>
            </a:fld>
            <a:endParaRPr lang="en-US" dirty="0"/>
          </a:p>
        </p:txBody>
      </p:sp>
      <p:cxnSp>
        <p:nvCxnSpPr>
          <p:cNvPr id="7" name="Ευθεία γραμμή σύνδεσης 6"/>
          <p:cNvCxnSpPr/>
          <p:nvPr/>
        </p:nvCxnSpPr>
        <p:spPr>
          <a:xfrm>
            <a:off x="628650" y="702148"/>
            <a:ext cx="788670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6358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normAutofit/>
          </a:bodyPr>
          <a:lstStyle>
            <a:lvl1pPr>
              <a:defRPr sz="4000">
                <a:solidFill>
                  <a:srgbClr val="344F59"/>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0" y="6483649"/>
            <a:ext cx="1266826" cy="243839"/>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66473"/>
            <a:ext cx="3086100" cy="243840"/>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C94A9C6C-1472-49E2-A08D-475DB4E3CBD3}" type="slidenum">
              <a:rPr lang="en-US" smtClean="0"/>
              <a:t>‹N›</a:t>
            </a:fld>
            <a:endParaRPr lang="en-US" dirty="0"/>
          </a:p>
        </p:txBody>
      </p:sp>
    </p:spTree>
    <p:extLst>
      <p:ext uri="{BB962C8B-B14F-4D97-AF65-F5344CB8AC3E}">
        <p14:creationId xmlns:p14="http://schemas.microsoft.com/office/powerpoint/2010/main" val="2375818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94A9C6C-1472-49E2-A08D-475DB4E3CBD3}" type="slidenum">
              <a:rPr lang="en-US" smtClean="0"/>
              <a:t>‹N›</a:t>
            </a:fld>
            <a:endParaRPr lang="en-US" dirty="0"/>
          </a:p>
        </p:txBody>
      </p:sp>
    </p:spTree>
    <p:extLst>
      <p:ext uri="{BB962C8B-B14F-4D97-AF65-F5344CB8AC3E}">
        <p14:creationId xmlns:p14="http://schemas.microsoft.com/office/powerpoint/2010/main" val="17571584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Ορθογώνιο 12"/>
          <p:cNvSpPr/>
          <p:nvPr userDrawn="1"/>
        </p:nvSpPr>
        <p:spPr>
          <a:xfrm>
            <a:off x="0" y="6605569"/>
            <a:ext cx="9144000" cy="252432"/>
          </a:xfrm>
          <a:prstGeom prst="rect">
            <a:avLst/>
          </a:prstGeom>
          <a:solidFill>
            <a:srgbClr val="344F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srgbClr val="304A89"/>
              </a:solidFill>
            </a:endParaRPr>
          </a:p>
        </p:txBody>
      </p:sp>
      <p:sp>
        <p:nvSpPr>
          <p:cNvPr id="14" name="Ορθογώνιο 13"/>
          <p:cNvSpPr/>
          <p:nvPr userDrawn="1"/>
        </p:nvSpPr>
        <p:spPr>
          <a:xfrm>
            <a:off x="0" y="6605569"/>
            <a:ext cx="1266826" cy="25243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srgbClr val="304A89"/>
              </a:solidFill>
            </a:endParaRPr>
          </a:p>
        </p:txBody>
      </p:sp>
      <p:sp>
        <p:nvSpPr>
          <p:cNvPr id="3" name="Text Placeholder 2"/>
          <p:cNvSpPr>
            <a:spLocks noGrp="1"/>
          </p:cNvSpPr>
          <p:nvPr>
            <p:ph type="body" idx="1"/>
          </p:nvPr>
        </p:nvSpPr>
        <p:spPr>
          <a:xfrm>
            <a:off x="628650" y="1728316"/>
            <a:ext cx="7886700" cy="4794404"/>
          </a:xfrm>
          <a:prstGeom prst="rect">
            <a:avLst/>
          </a:prstGeom>
        </p:spPr>
        <p:txBody>
          <a:bodyPr vert="horz" lIns="91440" tIns="45720" rIns="91440" bIns="45720" rtlCol="0">
            <a:normAutofit/>
          </a:body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endParaRPr lang="en-US" dirty="0"/>
          </a:p>
        </p:txBody>
      </p:sp>
      <p:sp>
        <p:nvSpPr>
          <p:cNvPr id="6" name="Slide Number Placeholder 5"/>
          <p:cNvSpPr>
            <a:spLocks noGrp="1"/>
          </p:cNvSpPr>
          <p:nvPr>
            <p:ph type="sldNum" sz="quarter" idx="4"/>
          </p:nvPr>
        </p:nvSpPr>
        <p:spPr>
          <a:xfrm>
            <a:off x="7013829" y="6614160"/>
            <a:ext cx="2057400" cy="231648"/>
          </a:xfrm>
          <a:prstGeom prst="rect">
            <a:avLst/>
          </a:prstGeom>
        </p:spPr>
        <p:txBody>
          <a:bodyPr vert="horz" lIns="91440" tIns="45720" rIns="91440" bIns="45720" rtlCol="0" anchor="ctr"/>
          <a:lstStyle>
            <a:lvl1pPr algn="r">
              <a:defRPr sz="1050">
                <a:solidFill>
                  <a:schemeClr val="bg1"/>
                </a:solidFill>
              </a:defRPr>
            </a:lvl1pPr>
          </a:lstStyle>
          <a:p>
            <a:fld id="{C94A9C6C-1472-49E2-A08D-475DB4E3CBD3}" type="slidenum">
              <a:rPr lang="en-US" smtClean="0"/>
              <a:pPr/>
              <a:t>‹N›</a:t>
            </a:fld>
            <a:endParaRPr lang="en-US" dirty="0"/>
          </a:p>
        </p:txBody>
      </p:sp>
    </p:spTree>
    <p:extLst>
      <p:ext uri="{BB962C8B-B14F-4D97-AF65-F5344CB8AC3E}">
        <p14:creationId xmlns:p14="http://schemas.microsoft.com/office/powerpoint/2010/main" val="33245502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Lst>
  <p:hf hdr="0" ftr="0" dt="0"/>
  <p:txStyles>
    <p:titleStyle>
      <a:lvl1pPr algn="l" defTabSz="914400" rtl="0" eaLnBrk="1" latinLnBrk="0" hangingPunct="1">
        <a:lnSpc>
          <a:spcPct val="90000"/>
        </a:lnSpc>
        <a:spcBef>
          <a:spcPct val="0"/>
        </a:spcBef>
        <a:buNone/>
        <a:defRPr sz="2800" kern="1200">
          <a:solidFill>
            <a:schemeClr val="accent6">
              <a:lumMod val="75000"/>
            </a:schemeClr>
          </a:solidFill>
          <a:latin typeface="Arial" panose="020B0604020202020204" pitchFamily="34" charset="0"/>
          <a:ea typeface="+mj-ea"/>
          <a:cs typeface="Arial" panose="020B0604020202020204" pitchFamily="34" charset="0"/>
        </a:defRPr>
      </a:lvl1pPr>
    </p:titleStyle>
    <p:bodyStyle>
      <a:lvl1pPr marL="228600" indent="-228600" algn="just"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just"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just"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just"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rive.google.com/open?id=12iH9Fe7mf_ZaDFEQbAiTBtMtFoSGShB9"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erasmus-fields.eu/management/"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80416" y="2759786"/>
            <a:ext cx="8680704" cy="892553"/>
          </a:xfrm>
        </p:spPr>
        <p:txBody>
          <a:bodyPr>
            <a:noAutofit/>
          </a:bodyPr>
          <a:lstStyle/>
          <a:p>
            <a:r>
              <a:rPr lang="en-US" sz="3600" dirty="0"/>
              <a:t>Presentation of database structures</a:t>
            </a:r>
          </a:p>
        </p:txBody>
      </p:sp>
      <p:sp>
        <p:nvSpPr>
          <p:cNvPr id="4" name="Υπότιτλος 3"/>
          <p:cNvSpPr>
            <a:spLocks noGrp="1"/>
          </p:cNvSpPr>
          <p:nvPr>
            <p:ph type="subTitle" idx="1"/>
          </p:nvPr>
        </p:nvSpPr>
        <p:spPr>
          <a:xfrm>
            <a:off x="1143000" y="4520744"/>
            <a:ext cx="6858000" cy="966378"/>
          </a:xfrm>
        </p:spPr>
        <p:txBody>
          <a:bodyPr>
            <a:normAutofit fontScale="77500" lnSpcReduction="20000"/>
          </a:bodyPr>
          <a:lstStyle/>
          <a:p>
            <a:endParaRPr lang="en-US" dirty="0"/>
          </a:p>
          <a:p>
            <a:r>
              <a:rPr lang="en-US" dirty="0"/>
              <a:t>Francesca Sanna, Project Manager</a:t>
            </a:r>
          </a:p>
          <a:p>
            <a:r>
              <a:rPr lang="en-US" dirty="0"/>
              <a:t>francesca.sanna@unito.it</a:t>
            </a:r>
          </a:p>
          <a:p>
            <a:endParaRPr lang="en-US" dirty="0"/>
          </a:p>
        </p:txBody>
      </p:sp>
      <p:sp>
        <p:nvSpPr>
          <p:cNvPr id="6" name="Υπότιτλος 2"/>
          <p:cNvSpPr txBox="1">
            <a:spLocks/>
          </p:cNvSpPr>
          <p:nvPr/>
        </p:nvSpPr>
        <p:spPr>
          <a:xfrm>
            <a:off x="1143000" y="4148639"/>
            <a:ext cx="6858000" cy="96637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2000" dirty="0"/>
          </a:p>
        </p:txBody>
      </p:sp>
      <p:sp>
        <p:nvSpPr>
          <p:cNvPr id="7" name="Υπότιτλος 2"/>
          <p:cNvSpPr txBox="1">
            <a:spLocks/>
          </p:cNvSpPr>
          <p:nvPr/>
        </p:nvSpPr>
        <p:spPr>
          <a:xfrm>
            <a:off x="1143000" y="5755220"/>
            <a:ext cx="6858000" cy="73946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b="1" dirty="0"/>
              <a:t>Virtual meeting</a:t>
            </a:r>
          </a:p>
          <a:p>
            <a:r>
              <a:rPr lang="en-US" sz="2000" dirty="0"/>
              <a:t>7 May 2020</a:t>
            </a:r>
          </a:p>
        </p:txBody>
      </p:sp>
      <p:sp>
        <p:nvSpPr>
          <p:cNvPr id="3" name="TextBox 2"/>
          <p:cNvSpPr txBox="1"/>
          <p:nvPr/>
        </p:nvSpPr>
        <p:spPr>
          <a:xfrm>
            <a:off x="0" y="1241278"/>
            <a:ext cx="8961120" cy="892552"/>
          </a:xfrm>
          <a:prstGeom prst="rect">
            <a:avLst/>
          </a:prstGeom>
          <a:noFill/>
        </p:spPr>
        <p:txBody>
          <a:bodyPr wrap="square" rtlCol="0">
            <a:spAutoFit/>
          </a:bodyPr>
          <a:lstStyle/>
          <a:p>
            <a:pPr algn="ctr"/>
            <a:r>
              <a:rPr lang="en-US" sz="3600" b="1" dirty="0">
                <a:solidFill>
                  <a:srgbClr val="344F59"/>
                </a:solidFill>
              </a:rPr>
              <a:t>Project ERASMUS+ FIELDS</a:t>
            </a:r>
          </a:p>
          <a:p>
            <a:pPr algn="ctr"/>
            <a:r>
              <a:rPr lang="en-US" sz="1600" b="1" dirty="0">
                <a:solidFill>
                  <a:srgbClr val="344F59"/>
                </a:solidFill>
              </a:rPr>
              <a:t>Agreement 612664-EPP-1-2019-1-IT-EPPKA2-SSA-B</a:t>
            </a:r>
          </a:p>
        </p:txBody>
      </p:sp>
      <p:sp>
        <p:nvSpPr>
          <p:cNvPr id="8" name="TextBox 2">
            <a:extLst>
              <a:ext uri="{FF2B5EF4-FFF2-40B4-BE49-F238E27FC236}">
                <a16:creationId xmlns:a16="http://schemas.microsoft.com/office/drawing/2014/main" id="{1B20330C-EF76-4DC1-AEA7-0A8CB2C744D2}"/>
              </a:ext>
            </a:extLst>
          </p:cNvPr>
          <p:cNvSpPr txBox="1"/>
          <p:nvPr/>
        </p:nvSpPr>
        <p:spPr>
          <a:xfrm>
            <a:off x="0" y="3774676"/>
            <a:ext cx="9144000" cy="584775"/>
          </a:xfrm>
          <a:prstGeom prst="rect">
            <a:avLst/>
          </a:prstGeom>
          <a:noFill/>
        </p:spPr>
        <p:txBody>
          <a:bodyPr wrap="square" rtlCol="0">
            <a:spAutoFit/>
          </a:bodyPr>
          <a:lstStyle/>
          <a:p>
            <a:pPr algn="ctr"/>
            <a:r>
              <a:rPr lang="en-GB" sz="3200" dirty="0">
                <a:solidFill>
                  <a:srgbClr val="344F59"/>
                </a:solidFill>
              </a:rPr>
              <a:t>Curricula/courses, best practices and projects</a:t>
            </a:r>
            <a:endParaRPr lang="en-US" sz="3200" dirty="0">
              <a:solidFill>
                <a:srgbClr val="344F59"/>
              </a:solidFill>
            </a:endParaRPr>
          </a:p>
        </p:txBody>
      </p:sp>
    </p:spTree>
    <p:extLst>
      <p:ext uri="{BB962C8B-B14F-4D97-AF65-F5344CB8AC3E}">
        <p14:creationId xmlns:p14="http://schemas.microsoft.com/office/powerpoint/2010/main" val="4200938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3C2E28-2B8B-43C7-9EEA-15B919AB4599}"/>
              </a:ext>
            </a:extLst>
          </p:cNvPr>
          <p:cNvSpPr>
            <a:spLocks noGrp="1"/>
          </p:cNvSpPr>
          <p:nvPr>
            <p:ph type="title"/>
          </p:nvPr>
        </p:nvSpPr>
        <p:spPr/>
        <p:txBody>
          <a:bodyPr/>
          <a:lstStyle/>
          <a:p>
            <a:r>
              <a:rPr lang="en-US" dirty="0"/>
              <a:t>Add content to Curricula/Courses database</a:t>
            </a:r>
            <a:endParaRPr lang="en-GB" dirty="0"/>
          </a:p>
        </p:txBody>
      </p:sp>
      <p:sp>
        <p:nvSpPr>
          <p:cNvPr id="4" name="Segnaposto numero diapositiva 3">
            <a:extLst>
              <a:ext uri="{FF2B5EF4-FFF2-40B4-BE49-F238E27FC236}">
                <a16:creationId xmlns:a16="http://schemas.microsoft.com/office/drawing/2014/main" id="{0D2A548D-4CB8-42B1-9FDD-1D56EBC24A33}"/>
              </a:ext>
            </a:extLst>
          </p:cNvPr>
          <p:cNvSpPr>
            <a:spLocks noGrp="1"/>
          </p:cNvSpPr>
          <p:nvPr>
            <p:ph type="sldNum" sz="quarter" idx="12"/>
          </p:nvPr>
        </p:nvSpPr>
        <p:spPr/>
        <p:txBody>
          <a:bodyPr/>
          <a:lstStyle/>
          <a:p>
            <a:fld id="{C94A9C6C-1472-49E2-A08D-475DB4E3CBD3}" type="slidenum">
              <a:rPr lang="en-US" smtClean="0"/>
              <a:t>10</a:t>
            </a:fld>
            <a:endParaRPr lang="en-US" dirty="0"/>
          </a:p>
        </p:txBody>
      </p:sp>
      <p:pic>
        <p:nvPicPr>
          <p:cNvPr id="9" name="Immagine 8">
            <a:extLst>
              <a:ext uri="{FF2B5EF4-FFF2-40B4-BE49-F238E27FC236}">
                <a16:creationId xmlns:a16="http://schemas.microsoft.com/office/drawing/2014/main" id="{CF23313D-8C4D-4470-A8B5-40BB70C3446A}"/>
              </a:ext>
            </a:extLst>
          </p:cNvPr>
          <p:cNvPicPr>
            <a:picLocks noChangeAspect="1"/>
          </p:cNvPicPr>
          <p:nvPr/>
        </p:nvPicPr>
        <p:blipFill>
          <a:blip r:embed="rId2"/>
          <a:stretch>
            <a:fillRect/>
          </a:stretch>
        </p:blipFill>
        <p:spPr>
          <a:xfrm>
            <a:off x="342632" y="897993"/>
            <a:ext cx="8172718" cy="5438276"/>
          </a:xfrm>
          <a:prstGeom prst="rect">
            <a:avLst/>
          </a:prstGeom>
        </p:spPr>
      </p:pic>
    </p:spTree>
    <p:extLst>
      <p:ext uri="{BB962C8B-B14F-4D97-AF65-F5344CB8AC3E}">
        <p14:creationId xmlns:p14="http://schemas.microsoft.com/office/powerpoint/2010/main" val="3578944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059EB427-DBE2-47C7-BE31-A70C0D664D5B}"/>
              </a:ext>
            </a:extLst>
          </p:cNvPr>
          <p:cNvSpPr>
            <a:spLocks noGrp="1"/>
          </p:cNvSpPr>
          <p:nvPr>
            <p:ph type="sldNum" sz="quarter" idx="12"/>
          </p:nvPr>
        </p:nvSpPr>
        <p:spPr/>
        <p:txBody>
          <a:bodyPr/>
          <a:lstStyle/>
          <a:p>
            <a:fld id="{C94A9C6C-1472-49E2-A08D-475DB4E3CBD3}" type="slidenum">
              <a:rPr lang="en-US" smtClean="0"/>
              <a:t>11</a:t>
            </a:fld>
            <a:endParaRPr lang="en-US" dirty="0"/>
          </a:p>
        </p:txBody>
      </p:sp>
      <p:pic>
        <p:nvPicPr>
          <p:cNvPr id="8" name="Immagine 7">
            <a:extLst>
              <a:ext uri="{FF2B5EF4-FFF2-40B4-BE49-F238E27FC236}">
                <a16:creationId xmlns:a16="http://schemas.microsoft.com/office/drawing/2014/main" id="{459DBB19-398C-4B95-90E1-6E337B613DDA}"/>
              </a:ext>
            </a:extLst>
          </p:cNvPr>
          <p:cNvPicPr>
            <a:picLocks noChangeAspect="1"/>
          </p:cNvPicPr>
          <p:nvPr/>
        </p:nvPicPr>
        <p:blipFill>
          <a:blip r:embed="rId2"/>
          <a:stretch>
            <a:fillRect/>
          </a:stretch>
        </p:blipFill>
        <p:spPr>
          <a:xfrm>
            <a:off x="225345" y="117483"/>
            <a:ext cx="8100508" cy="6366857"/>
          </a:xfrm>
          <a:prstGeom prst="rect">
            <a:avLst/>
          </a:prstGeom>
        </p:spPr>
      </p:pic>
    </p:spTree>
    <p:extLst>
      <p:ext uri="{BB962C8B-B14F-4D97-AF65-F5344CB8AC3E}">
        <p14:creationId xmlns:p14="http://schemas.microsoft.com/office/powerpoint/2010/main" val="3836832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26AF4F-38D8-459D-BBBC-7E5080BAAD15}"/>
              </a:ext>
            </a:extLst>
          </p:cNvPr>
          <p:cNvSpPr>
            <a:spLocks noGrp="1"/>
          </p:cNvSpPr>
          <p:nvPr>
            <p:ph type="title"/>
          </p:nvPr>
        </p:nvSpPr>
        <p:spPr/>
        <p:txBody>
          <a:bodyPr/>
          <a:lstStyle/>
          <a:p>
            <a:endParaRPr lang="en-GB"/>
          </a:p>
        </p:txBody>
      </p:sp>
      <p:sp>
        <p:nvSpPr>
          <p:cNvPr id="4" name="Segnaposto numero diapositiva 3">
            <a:extLst>
              <a:ext uri="{FF2B5EF4-FFF2-40B4-BE49-F238E27FC236}">
                <a16:creationId xmlns:a16="http://schemas.microsoft.com/office/drawing/2014/main" id="{4E1C687E-36D8-44F8-87CE-77C84E95B6C2}"/>
              </a:ext>
            </a:extLst>
          </p:cNvPr>
          <p:cNvSpPr>
            <a:spLocks noGrp="1"/>
          </p:cNvSpPr>
          <p:nvPr>
            <p:ph type="sldNum" sz="quarter" idx="12"/>
          </p:nvPr>
        </p:nvSpPr>
        <p:spPr/>
        <p:txBody>
          <a:bodyPr/>
          <a:lstStyle/>
          <a:p>
            <a:fld id="{C94A9C6C-1472-49E2-A08D-475DB4E3CBD3}" type="slidenum">
              <a:rPr lang="en-US" smtClean="0"/>
              <a:t>12</a:t>
            </a:fld>
            <a:endParaRPr lang="en-US" dirty="0"/>
          </a:p>
        </p:txBody>
      </p:sp>
      <p:pic>
        <p:nvPicPr>
          <p:cNvPr id="7" name="Immagine 6">
            <a:extLst>
              <a:ext uri="{FF2B5EF4-FFF2-40B4-BE49-F238E27FC236}">
                <a16:creationId xmlns:a16="http://schemas.microsoft.com/office/drawing/2014/main" id="{F803E79D-46C8-4FBF-8EF0-69519FD3D6CA}"/>
              </a:ext>
            </a:extLst>
          </p:cNvPr>
          <p:cNvPicPr>
            <a:picLocks noChangeAspect="1"/>
          </p:cNvPicPr>
          <p:nvPr/>
        </p:nvPicPr>
        <p:blipFill>
          <a:blip r:embed="rId2"/>
          <a:stretch>
            <a:fillRect/>
          </a:stretch>
        </p:blipFill>
        <p:spPr>
          <a:xfrm>
            <a:off x="337464" y="12192"/>
            <a:ext cx="8289177" cy="6761587"/>
          </a:xfrm>
          <a:prstGeom prst="rect">
            <a:avLst/>
          </a:prstGeom>
        </p:spPr>
      </p:pic>
    </p:spTree>
    <p:extLst>
      <p:ext uri="{BB962C8B-B14F-4D97-AF65-F5344CB8AC3E}">
        <p14:creationId xmlns:p14="http://schemas.microsoft.com/office/powerpoint/2010/main" val="234099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8E1826-7E2E-42F7-86CB-871A21C9B9E2}"/>
              </a:ext>
            </a:extLst>
          </p:cNvPr>
          <p:cNvSpPr>
            <a:spLocks noGrp="1"/>
          </p:cNvSpPr>
          <p:nvPr>
            <p:ph type="title"/>
          </p:nvPr>
        </p:nvSpPr>
        <p:spPr/>
        <p:txBody>
          <a:bodyPr/>
          <a:lstStyle/>
          <a:p>
            <a:r>
              <a:rPr lang="en-US" dirty="0"/>
              <a:t>Add content to Best Practices database</a:t>
            </a:r>
            <a:endParaRPr lang="en-GB" dirty="0"/>
          </a:p>
        </p:txBody>
      </p:sp>
      <p:sp>
        <p:nvSpPr>
          <p:cNvPr id="4" name="Segnaposto numero diapositiva 3">
            <a:extLst>
              <a:ext uri="{FF2B5EF4-FFF2-40B4-BE49-F238E27FC236}">
                <a16:creationId xmlns:a16="http://schemas.microsoft.com/office/drawing/2014/main" id="{111348E8-DBCA-4AEA-9A4A-8D6F45C1E2A7}"/>
              </a:ext>
            </a:extLst>
          </p:cNvPr>
          <p:cNvSpPr>
            <a:spLocks noGrp="1"/>
          </p:cNvSpPr>
          <p:nvPr>
            <p:ph type="sldNum" sz="quarter" idx="12"/>
          </p:nvPr>
        </p:nvSpPr>
        <p:spPr/>
        <p:txBody>
          <a:bodyPr/>
          <a:lstStyle/>
          <a:p>
            <a:fld id="{C94A9C6C-1472-49E2-A08D-475DB4E3CBD3}" type="slidenum">
              <a:rPr lang="en-US" smtClean="0"/>
              <a:t>13</a:t>
            </a:fld>
            <a:endParaRPr lang="en-US" dirty="0"/>
          </a:p>
        </p:txBody>
      </p:sp>
      <p:pic>
        <p:nvPicPr>
          <p:cNvPr id="5" name="Immagine 4">
            <a:extLst>
              <a:ext uri="{FF2B5EF4-FFF2-40B4-BE49-F238E27FC236}">
                <a16:creationId xmlns:a16="http://schemas.microsoft.com/office/drawing/2014/main" id="{3EDE51C5-04F9-4351-BCF5-ACED499B3B02}"/>
              </a:ext>
            </a:extLst>
          </p:cNvPr>
          <p:cNvPicPr>
            <a:picLocks noChangeAspect="1"/>
          </p:cNvPicPr>
          <p:nvPr/>
        </p:nvPicPr>
        <p:blipFill>
          <a:blip r:embed="rId2"/>
          <a:stretch>
            <a:fillRect/>
          </a:stretch>
        </p:blipFill>
        <p:spPr>
          <a:xfrm>
            <a:off x="628650" y="789709"/>
            <a:ext cx="5558592" cy="5698724"/>
          </a:xfrm>
          <a:prstGeom prst="rect">
            <a:avLst/>
          </a:prstGeom>
        </p:spPr>
      </p:pic>
    </p:spTree>
    <p:extLst>
      <p:ext uri="{BB962C8B-B14F-4D97-AF65-F5344CB8AC3E}">
        <p14:creationId xmlns:p14="http://schemas.microsoft.com/office/powerpoint/2010/main" val="3226266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F72AFA7-4E3E-4973-8B66-EFA1A9B8C60B}"/>
              </a:ext>
            </a:extLst>
          </p:cNvPr>
          <p:cNvSpPr>
            <a:spLocks noGrp="1"/>
          </p:cNvSpPr>
          <p:nvPr>
            <p:ph type="title"/>
          </p:nvPr>
        </p:nvSpPr>
        <p:spPr/>
        <p:txBody>
          <a:bodyPr/>
          <a:lstStyle/>
          <a:p>
            <a:r>
              <a:rPr lang="en-US" dirty="0"/>
              <a:t>Add content to Best Practices database</a:t>
            </a:r>
            <a:endParaRPr lang="en-GB" dirty="0"/>
          </a:p>
        </p:txBody>
      </p:sp>
      <p:sp>
        <p:nvSpPr>
          <p:cNvPr id="4" name="Segnaposto numero diapositiva 3">
            <a:extLst>
              <a:ext uri="{FF2B5EF4-FFF2-40B4-BE49-F238E27FC236}">
                <a16:creationId xmlns:a16="http://schemas.microsoft.com/office/drawing/2014/main" id="{4445576D-36E5-42B4-A962-6D313FCD75C8}"/>
              </a:ext>
            </a:extLst>
          </p:cNvPr>
          <p:cNvSpPr>
            <a:spLocks noGrp="1"/>
          </p:cNvSpPr>
          <p:nvPr>
            <p:ph type="sldNum" sz="quarter" idx="12"/>
          </p:nvPr>
        </p:nvSpPr>
        <p:spPr/>
        <p:txBody>
          <a:bodyPr/>
          <a:lstStyle/>
          <a:p>
            <a:fld id="{C94A9C6C-1472-49E2-A08D-475DB4E3CBD3}" type="slidenum">
              <a:rPr lang="en-US" smtClean="0"/>
              <a:t>14</a:t>
            </a:fld>
            <a:endParaRPr lang="en-US" dirty="0"/>
          </a:p>
        </p:txBody>
      </p:sp>
      <p:pic>
        <p:nvPicPr>
          <p:cNvPr id="5" name="Immagine 4">
            <a:extLst>
              <a:ext uri="{FF2B5EF4-FFF2-40B4-BE49-F238E27FC236}">
                <a16:creationId xmlns:a16="http://schemas.microsoft.com/office/drawing/2014/main" id="{50CE9A20-3F81-49E5-9CB5-02048ACC4F19}"/>
              </a:ext>
            </a:extLst>
          </p:cNvPr>
          <p:cNvPicPr>
            <a:picLocks noChangeAspect="1"/>
          </p:cNvPicPr>
          <p:nvPr/>
        </p:nvPicPr>
        <p:blipFill>
          <a:blip r:embed="rId2"/>
          <a:stretch>
            <a:fillRect/>
          </a:stretch>
        </p:blipFill>
        <p:spPr>
          <a:xfrm>
            <a:off x="297113" y="1118936"/>
            <a:ext cx="8549774" cy="4620128"/>
          </a:xfrm>
          <a:prstGeom prst="rect">
            <a:avLst/>
          </a:prstGeom>
        </p:spPr>
      </p:pic>
    </p:spTree>
    <p:extLst>
      <p:ext uri="{BB962C8B-B14F-4D97-AF65-F5344CB8AC3E}">
        <p14:creationId xmlns:p14="http://schemas.microsoft.com/office/powerpoint/2010/main" val="3975590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DEDEE8-2D17-4EBB-8120-E29557C3C301}"/>
              </a:ext>
            </a:extLst>
          </p:cNvPr>
          <p:cNvSpPr>
            <a:spLocks noGrp="1"/>
          </p:cNvSpPr>
          <p:nvPr>
            <p:ph type="title"/>
          </p:nvPr>
        </p:nvSpPr>
        <p:spPr/>
        <p:txBody>
          <a:bodyPr/>
          <a:lstStyle/>
          <a:p>
            <a:r>
              <a:rPr lang="en-US" dirty="0"/>
              <a:t>Add content to Project database</a:t>
            </a:r>
            <a:endParaRPr lang="en-GB" dirty="0"/>
          </a:p>
        </p:txBody>
      </p:sp>
      <p:sp>
        <p:nvSpPr>
          <p:cNvPr id="4" name="Segnaposto numero diapositiva 3">
            <a:extLst>
              <a:ext uri="{FF2B5EF4-FFF2-40B4-BE49-F238E27FC236}">
                <a16:creationId xmlns:a16="http://schemas.microsoft.com/office/drawing/2014/main" id="{4AD60CFA-409A-42E8-BD2E-43C3FD2DA6F3}"/>
              </a:ext>
            </a:extLst>
          </p:cNvPr>
          <p:cNvSpPr>
            <a:spLocks noGrp="1"/>
          </p:cNvSpPr>
          <p:nvPr>
            <p:ph type="sldNum" sz="quarter" idx="12"/>
          </p:nvPr>
        </p:nvSpPr>
        <p:spPr/>
        <p:txBody>
          <a:bodyPr/>
          <a:lstStyle/>
          <a:p>
            <a:fld id="{C94A9C6C-1472-49E2-A08D-475DB4E3CBD3}" type="slidenum">
              <a:rPr lang="en-US" smtClean="0"/>
              <a:t>15</a:t>
            </a:fld>
            <a:endParaRPr lang="en-US" dirty="0"/>
          </a:p>
        </p:txBody>
      </p:sp>
      <p:pic>
        <p:nvPicPr>
          <p:cNvPr id="5" name="Immagine 4">
            <a:extLst>
              <a:ext uri="{FF2B5EF4-FFF2-40B4-BE49-F238E27FC236}">
                <a16:creationId xmlns:a16="http://schemas.microsoft.com/office/drawing/2014/main" id="{C0E439C2-F42E-4810-B81D-EF64B3E34AD5}"/>
              </a:ext>
            </a:extLst>
          </p:cNvPr>
          <p:cNvPicPr>
            <a:picLocks noChangeAspect="1"/>
          </p:cNvPicPr>
          <p:nvPr/>
        </p:nvPicPr>
        <p:blipFill>
          <a:blip r:embed="rId2"/>
          <a:stretch>
            <a:fillRect/>
          </a:stretch>
        </p:blipFill>
        <p:spPr>
          <a:xfrm>
            <a:off x="628649" y="741580"/>
            <a:ext cx="6193256" cy="5844959"/>
          </a:xfrm>
          <a:prstGeom prst="rect">
            <a:avLst/>
          </a:prstGeom>
        </p:spPr>
      </p:pic>
    </p:spTree>
    <p:extLst>
      <p:ext uri="{BB962C8B-B14F-4D97-AF65-F5344CB8AC3E}">
        <p14:creationId xmlns:p14="http://schemas.microsoft.com/office/powerpoint/2010/main" val="2029297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AA9D48-DFDC-4409-B906-B578F97D2FBB}"/>
              </a:ext>
            </a:extLst>
          </p:cNvPr>
          <p:cNvSpPr>
            <a:spLocks noGrp="1"/>
          </p:cNvSpPr>
          <p:nvPr>
            <p:ph type="title"/>
          </p:nvPr>
        </p:nvSpPr>
        <p:spPr/>
        <p:txBody>
          <a:bodyPr/>
          <a:lstStyle/>
          <a:p>
            <a:r>
              <a:rPr lang="en-US" dirty="0"/>
              <a:t>Add content to Project database</a:t>
            </a:r>
            <a:endParaRPr lang="en-GB" dirty="0"/>
          </a:p>
        </p:txBody>
      </p:sp>
      <p:sp>
        <p:nvSpPr>
          <p:cNvPr id="4" name="Segnaposto numero diapositiva 3">
            <a:extLst>
              <a:ext uri="{FF2B5EF4-FFF2-40B4-BE49-F238E27FC236}">
                <a16:creationId xmlns:a16="http://schemas.microsoft.com/office/drawing/2014/main" id="{7A23F0BE-E073-4D9D-84CD-AC2F23CEA8F9}"/>
              </a:ext>
            </a:extLst>
          </p:cNvPr>
          <p:cNvSpPr>
            <a:spLocks noGrp="1"/>
          </p:cNvSpPr>
          <p:nvPr>
            <p:ph type="sldNum" sz="quarter" idx="12"/>
          </p:nvPr>
        </p:nvSpPr>
        <p:spPr/>
        <p:txBody>
          <a:bodyPr/>
          <a:lstStyle/>
          <a:p>
            <a:fld id="{C94A9C6C-1472-49E2-A08D-475DB4E3CBD3}" type="slidenum">
              <a:rPr lang="en-US" smtClean="0"/>
              <a:t>16</a:t>
            </a:fld>
            <a:endParaRPr lang="en-US" dirty="0"/>
          </a:p>
        </p:txBody>
      </p:sp>
      <p:pic>
        <p:nvPicPr>
          <p:cNvPr id="5" name="Immagine 4">
            <a:extLst>
              <a:ext uri="{FF2B5EF4-FFF2-40B4-BE49-F238E27FC236}">
                <a16:creationId xmlns:a16="http://schemas.microsoft.com/office/drawing/2014/main" id="{81D07146-261E-42E6-9119-8528B6202EC2}"/>
              </a:ext>
            </a:extLst>
          </p:cNvPr>
          <p:cNvPicPr>
            <a:picLocks noChangeAspect="1"/>
          </p:cNvPicPr>
          <p:nvPr/>
        </p:nvPicPr>
        <p:blipFill>
          <a:blip r:embed="rId3"/>
          <a:stretch>
            <a:fillRect/>
          </a:stretch>
        </p:blipFill>
        <p:spPr>
          <a:xfrm>
            <a:off x="552450" y="1058779"/>
            <a:ext cx="7962900" cy="5029200"/>
          </a:xfrm>
          <a:prstGeom prst="rect">
            <a:avLst/>
          </a:prstGeom>
        </p:spPr>
      </p:pic>
    </p:spTree>
    <p:extLst>
      <p:ext uri="{BB962C8B-B14F-4D97-AF65-F5344CB8AC3E}">
        <p14:creationId xmlns:p14="http://schemas.microsoft.com/office/powerpoint/2010/main" val="2862900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897747"/>
            <a:ext cx="7605938" cy="1133476"/>
          </a:xfrm>
        </p:spPr>
        <p:txBody>
          <a:bodyPr anchor="ctr" anchorCtr="1">
            <a:normAutofit/>
          </a:bodyPr>
          <a:lstStyle/>
          <a:p>
            <a:r>
              <a:rPr lang="en-GB" sz="3200" dirty="0"/>
              <a:t>Any suggestions would be appreciated</a:t>
            </a:r>
            <a:r>
              <a:rPr lang="en-US" sz="3200" dirty="0"/>
              <a:t>!</a:t>
            </a:r>
          </a:p>
        </p:txBody>
      </p:sp>
      <p:sp>
        <p:nvSpPr>
          <p:cNvPr id="6" name="Θέση αριθμού διαφάνειας 5"/>
          <p:cNvSpPr>
            <a:spLocks noGrp="1"/>
          </p:cNvSpPr>
          <p:nvPr>
            <p:ph type="sldNum" sz="quarter" idx="12"/>
          </p:nvPr>
        </p:nvSpPr>
        <p:spPr/>
        <p:txBody>
          <a:bodyPr/>
          <a:lstStyle/>
          <a:p>
            <a:fld id="{C94A9C6C-1472-49E2-A08D-475DB4E3CBD3}" type="slidenum">
              <a:rPr lang="en-US" smtClean="0"/>
              <a:t>17</a:t>
            </a:fld>
            <a:endParaRPr lang="en-US"/>
          </a:p>
        </p:txBody>
      </p:sp>
      <p:sp>
        <p:nvSpPr>
          <p:cNvPr id="5" name="Υπότιτλος 3">
            <a:extLst>
              <a:ext uri="{FF2B5EF4-FFF2-40B4-BE49-F238E27FC236}">
                <a16:creationId xmlns:a16="http://schemas.microsoft.com/office/drawing/2014/main" id="{CABA3BE7-62E8-4675-BA5B-792642EFC073}"/>
              </a:ext>
            </a:extLst>
          </p:cNvPr>
          <p:cNvSpPr>
            <a:spLocks noGrp="1"/>
          </p:cNvSpPr>
          <p:nvPr>
            <p:ph type="body" idx="1"/>
          </p:nvPr>
        </p:nvSpPr>
        <p:spPr>
          <a:xfrm>
            <a:off x="628650" y="5111179"/>
            <a:ext cx="7886700" cy="1010160"/>
          </a:xfrm>
        </p:spPr>
        <p:txBody>
          <a:bodyPr>
            <a:normAutofit/>
          </a:bodyPr>
          <a:lstStyle/>
          <a:p>
            <a:r>
              <a:rPr lang="en-US" dirty="0"/>
              <a:t>Francesca Sanna, FIELDS project manager </a:t>
            </a:r>
          </a:p>
          <a:p>
            <a:r>
              <a:rPr lang="en-US" dirty="0"/>
              <a:t>francesca.sanna@unito.it</a:t>
            </a:r>
          </a:p>
        </p:txBody>
      </p:sp>
      <p:sp>
        <p:nvSpPr>
          <p:cNvPr id="7" name="Τίτλος 1">
            <a:extLst>
              <a:ext uri="{FF2B5EF4-FFF2-40B4-BE49-F238E27FC236}">
                <a16:creationId xmlns:a16="http://schemas.microsoft.com/office/drawing/2014/main" id="{DD22F26E-5668-449F-A808-54A0C3009C8C}"/>
              </a:ext>
            </a:extLst>
          </p:cNvPr>
          <p:cNvSpPr txBox="1">
            <a:spLocks/>
          </p:cNvSpPr>
          <p:nvPr/>
        </p:nvSpPr>
        <p:spPr>
          <a:xfrm>
            <a:off x="3922295" y="3027395"/>
            <a:ext cx="4593055" cy="1224916"/>
          </a:xfrm>
          <a:prstGeom prst="rect">
            <a:avLst/>
          </a:prstGeom>
        </p:spPr>
        <p:txBody>
          <a:bodyPr vert="horz" lIns="91440" tIns="45720" rIns="91440" bIns="45720" rtlCol="0" anchor="ctr" anchorCtr="1">
            <a:normAutofit fontScale="85000" lnSpcReduction="10000"/>
          </a:bodyPr>
          <a:lstStyle>
            <a:lvl1pPr algn="l" defTabSz="914400" rtl="0" eaLnBrk="1" latinLnBrk="0" hangingPunct="1">
              <a:lnSpc>
                <a:spcPct val="90000"/>
              </a:lnSpc>
              <a:spcBef>
                <a:spcPct val="0"/>
              </a:spcBef>
              <a:buNone/>
              <a:defRPr sz="4000" kern="1200">
                <a:solidFill>
                  <a:srgbClr val="344F59"/>
                </a:solidFill>
                <a:latin typeface="Arial" panose="020B0604020202020204" pitchFamily="34" charset="0"/>
                <a:ea typeface="+mj-ea"/>
                <a:cs typeface="Arial" panose="020B0604020202020204" pitchFamily="34" charset="0"/>
              </a:defRPr>
            </a:lvl1pPr>
          </a:lstStyle>
          <a:p>
            <a:r>
              <a:rPr lang="en-US" i="1" dirty="0"/>
              <a:t>Questions/comments at the end of this event</a:t>
            </a:r>
            <a:r>
              <a:rPr lang="en-US" dirty="0"/>
              <a:t> </a:t>
            </a:r>
          </a:p>
        </p:txBody>
      </p:sp>
    </p:spTree>
    <p:extLst>
      <p:ext uri="{BB962C8B-B14F-4D97-AF65-F5344CB8AC3E}">
        <p14:creationId xmlns:p14="http://schemas.microsoft.com/office/powerpoint/2010/main" val="1398584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5ED182-96EF-4A13-A72E-46DABF1F4D36}"/>
              </a:ext>
            </a:extLst>
          </p:cNvPr>
          <p:cNvSpPr>
            <a:spLocks noGrp="1"/>
          </p:cNvSpPr>
          <p:nvPr>
            <p:ph type="title"/>
          </p:nvPr>
        </p:nvSpPr>
        <p:spPr/>
        <p:txBody>
          <a:bodyPr/>
          <a:lstStyle/>
          <a:p>
            <a:r>
              <a:rPr lang="en-GB" b="1" dirty="0"/>
              <a:t>State of the Art (UNITO, Task 1.1 leader)</a:t>
            </a:r>
            <a:br>
              <a:rPr lang="en-GB" b="1" dirty="0"/>
            </a:br>
            <a:endParaRPr lang="en-GB" dirty="0"/>
          </a:p>
        </p:txBody>
      </p:sp>
      <p:sp>
        <p:nvSpPr>
          <p:cNvPr id="4" name="Segnaposto numero diapositiva 3">
            <a:extLst>
              <a:ext uri="{FF2B5EF4-FFF2-40B4-BE49-F238E27FC236}">
                <a16:creationId xmlns:a16="http://schemas.microsoft.com/office/drawing/2014/main" id="{9C3D3665-444B-4735-9C19-69C2F8B32544}"/>
              </a:ext>
            </a:extLst>
          </p:cNvPr>
          <p:cNvSpPr>
            <a:spLocks noGrp="1"/>
          </p:cNvSpPr>
          <p:nvPr>
            <p:ph type="sldNum" sz="quarter" idx="12"/>
          </p:nvPr>
        </p:nvSpPr>
        <p:spPr/>
        <p:txBody>
          <a:bodyPr/>
          <a:lstStyle/>
          <a:p>
            <a:fld id="{C94A9C6C-1472-49E2-A08D-475DB4E3CBD3}" type="slidenum">
              <a:rPr lang="en-US" smtClean="0"/>
              <a:t>2</a:t>
            </a:fld>
            <a:endParaRPr lang="en-US" dirty="0"/>
          </a:p>
        </p:txBody>
      </p:sp>
      <p:sp>
        <p:nvSpPr>
          <p:cNvPr id="5" name="Rettangolo 4">
            <a:extLst>
              <a:ext uri="{FF2B5EF4-FFF2-40B4-BE49-F238E27FC236}">
                <a16:creationId xmlns:a16="http://schemas.microsoft.com/office/drawing/2014/main" id="{90859347-F155-4FB3-AA33-CFC4E1E7A829}"/>
              </a:ext>
            </a:extLst>
          </p:cNvPr>
          <p:cNvSpPr/>
          <p:nvPr/>
        </p:nvSpPr>
        <p:spPr>
          <a:xfrm>
            <a:off x="628650" y="1062634"/>
            <a:ext cx="5460483" cy="1984902"/>
          </a:xfrm>
          <a:prstGeom prst="rect">
            <a:avLst/>
          </a:prstGeom>
        </p:spPr>
        <p:txBody>
          <a:bodyPr wrap="square">
            <a:spAutoFit/>
          </a:bodyPr>
          <a:lstStyle/>
          <a:p>
            <a:pPr algn="just">
              <a:lnSpc>
                <a:spcPct val="115000"/>
              </a:lnSpc>
              <a:spcBef>
                <a:spcPts val="1200"/>
              </a:spcBef>
              <a:spcAft>
                <a:spcPts val="600"/>
              </a:spcAft>
            </a:pPr>
            <a:r>
              <a:rPr lang="en-GB" dirty="0">
                <a:latin typeface="Calibri" panose="020F0502020204030204" pitchFamily="34" charset="0"/>
                <a:ea typeface="Times New Roman" panose="02020603050405020304" pitchFamily="18" charset="0"/>
                <a:cs typeface="Times New Roman" panose="02020603050405020304" pitchFamily="18" charset="0"/>
              </a:rPr>
              <a:t>To collect the information about the state of the art,  UNITO created online databases, by means of the </a:t>
            </a:r>
            <a:r>
              <a:rPr lang="en-GB" b="1" dirty="0">
                <a:latin typeface="Calibri" panose="020F0502020204030204" pitchFamily="34" charset="0"/>
                <a:ea typeface="Times New Roman" panose="02020603050405020304" pitchFamily="18" charset="0"/>
                <a:cs typeface="Times New Roman" panose="02020603050405020304" pitchFamily="18" charset="0"/>
              </a:rPr>
              <a:t>open source platform Drupal</a:t>
            </a:r>
            <a:r>
              <a:rPr lang="en-GB" dirty="0">
                <a:latin typeface="Calibri" panose="020F0502020204030204" pitchFamily="34" charset="0"/>
                <a:ea typeface="Times New Roman" panose="02020603050405020304" pitchFamily="18" charset="0"/>
                <a:cs typeface="Times New Roman" panose="02020603050405020304" pitchFamily="18" charset="0"/>
              </a:rPr>
              <a:t>, storing all relevant research.  The database was created in the FIELDS project </a:t>
            </a:r>
            <a:r>
              <a:rPr lang="en-GB" i="1" dirty="0">
                <a:latin typeface="Calibri" panose="020F0502020204030204" pitchFamily="34" charset="0"/>
                <a:ea typeface="Times New Roman" panose="02020603050405020304" pitchFamily="18" charset="0"/>
                <a:cs typeface="Times New Roman" panose="02020603050405020304" pitchFamily="18" charset="0"/>
              </a:rPr>
              <a:t>management platform </a:t>
            </a:r>
            <a:r>
              <a:rPr lang="en-GB" dirty="0">
                <a:latin typeface="Calibri" panose="020F0502020204030204" pitchFamily="34" charset="0"/>
                <a:ea typeface="Times New Roman" panose="02020603050405020304" pitchFamily="18" charset="0"/>
                <a:cs typeface="Times New Roman" panose="02020603050405020304" pitchFamily="18" charset="0"/>
              </a:rPr>
              <a:t>and it will be available through the project’s </a:t>
            </a:r>
            <a:r>
              <a:rPr lang="en-GB" i="1" dirty="0">
                <a:latin typeface="Calibri" panose="020F0502020204030204" pitchFamily="34" charset="0"/>
                <a:ea typeface="Times New Roman" panose="02020603050405020304" pitchFamily="18" charset="0"/>
                <a:cs typeface="Times New Roman" panose="02020603050405020304" pitchFamily="18" charset="0"/>
              </a:rPr>
              <a:t>public website</a:t>
            </a:r>
            <a:r>
              <a:rPr lang="en-GB" dirty="0">
                <a:latin typeface="Calibri" panose="020F0502020204030204" pitchFamily="34" charset="0"/>
                <a:ea typeface="Times New Roman" panose="02020603050405020304" pitchFamily="18" charset="0"/>
                <a:cs typeface="Times New Roman" panose="02020603050405020304" pitchFamily="18" charset="0"/>
              </a:rPr>
              <a:t>.</a:t>
            </a:r>
          </a:p>
        </p:txBody>
      </p:sp>
      <p:sp>
        <p:nvSpPr>
          <p:cNvPr id="6" name="Rettangolo 5">
            <a:extLst>
              <a:ext uri="{FF2B5EF4-FFF2-40B4-BE49-F238E27FC236}">
                <a16:creationId xmlns:a16="http://schemas.microsoft.com/office/drawing/2014/main" id="{4C89ABE3-E262-4E57-BD2D-587A7382AD52}"/>
              </a:ext>
            </a:extLst>
          </p:cNvPr>
          <p:cNvSpPr/>
          <p:nvPr/>
        </p:nvSpPr>
        <p:spPr>
          <a:xfrm>
            <a:off x="628650" y="4478801"/>
            <a:ext cx="7886700" cy="1666354"/>
          </a:xfrm>
          <a:prstGeom prst="rect">
            <a:avLst/>
          </a:prstGeom>
        </p:spPr>
        <p:txBody>
          <a:bodyPr wrap="square">
            <a:spAutoFit/>
          </a:bodyPr>
          <a:lstStyle/>
          <a:p>
            <a:pPr algn="just">
              <a:lnSpc>
                <a:spcPct val="115000"/>
              </a:lnSpc>
              <a:spcBef>
                <a:spcPts val="1200"/>
              </a:spcBef>
              <a:spcAft>
                <a:spcPts val="600"/>
              </a:spcAft>
            </a:pPr>
            <a:r>
              <a:rPr lang="en-GB" dirty="0"/>
              <a:t>UNITO lead the set-up of the database, in conjunction with </a:t>
            </a:r>
            <a:r>
              <a:rPr lang="en-GB" dirty="0" err="1"/>
              <a:t>EfVET</a:t>
            </a:r>
            <a:r>
              <a:rPr lang="en-GB" dirty="0"/>
              <a:t> and LLL-P. </a:t>
            </a:r>
            <a:br>
              <a:rPr lang="en-GB" dirty="0"/>
            </a:br>
            <a:r>
              <a:rPr lang="en-GB" dirty="0"/>
              <a:t>A</a:t>
            </a:r>
            <a:r>
              <a:rPr lang="en-GB" dirty="0">
                <a:latin typeface="Calibri" panose="020F0502020204030204" pitchFamily="34" charset="0"/>
                <a:ea typeface="Times New Roman" panose="02020603050405020304" pitchFamily="18" charset="0"/>
                <a:cs typeface="Times New Roman" panose="02020603050405020304" pitchFamily="18" charset="0"/>
              </a:rPr>
              <a:t>ll partners will participate and provide information related to their domain, in a form of curricula available, best practices and projects, included EU funded projects, regional pilot projects and best practices carried in the sector as well as concrete examples of policies and initiatives at the national levels.</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ttangolo 6">
            <a:extLst>
              <a:ext uri="{FF2B5EF4-FFF2-40B4-BE49-F238E27FC236}">
                <a16:creationId xmlns:a16="http://schemas.microsoft.com/office/drawing/2014/main" id="{12FA2883-58DA-4891-A8AF-80EE23AF2DA1}"/>
              </a:ext>
            </a:extLst>
          </p:cNvPr>
          <p:cNvSpPr/>
          <p:nvPr/>
        </p:nvSpPr>
        <p:spPr>
          <a:xfrm>
            <a:off x="628650" y="3320462"/>
            <a:ext cx="7886700" cy="1029256"/>
          </a:xfrm>
          <a:prstGeom prst="rect">
            <a:avLst/>
          </a:prstGeom>
        </p:spPr>
        <p:txBody>
          <a:bodyPr wrap="square">
            <a:spAutoFit/>
          </a:bodyPr>
          <a:lstStyle/>
          <a:p>
            <a:pPr algn="just">
              <a:lnSpc>
                <a:spcPct val="115000"/>
              </a:lnSpc>
              <a:spcBef>
                <a:spcPts val="1200"/>
              </a:spcBef>
              <a:spcAft>
                <a:spcPts val="600"/>
              </a:spcAft>
            </a:pPr>
            <a:r>
              <a:rPr lang="en-GB" dirty="0">
                <a:latin typeface="Calibri" panose="020F0502020204030204" pitchFamily="34" charset="0"/>
                <a:ea typeface="Times New Roman" panose="02020603050405020304" pitchFamily="18" charset="0"/>
                <a:cs typeface="Times New Roman" panose="02020603050405020304" pitchFamily="18" charset="0"/>
              </a:rPr>
              <a:t>It will be kept updated during the project lifetime and maintained afterwards. </a:t>
            </a:r>
            <a:br>
              <a:rPr lang="en-GB" dirty="0">
                <a:latin typeface="Calibri" panose="020F0502020204030204" pitchFamily="34" charset="0"/>
                <a:ea typeface="Times New Roman" panose="02020603050405020304" pitchFamily="18" charset="0"/>
                <a:cs typeface="Times New Roman" panose="02020603050405020304" pitchFamily="18" charset="0"/>
              </a:rPr>
            </a:br>
            <a:r>
              <a:rPr lang="en-GB" dirty="0"/>
              <a:t>The databases will be further used in</a:t>
            </a:r>
            <a:r>
              <a:rPr lang="en-GB" b="1" dirty="0"/>
              <a:t> Task 4.3 </a:t>
            </a:r>
            <a:r>
              <a:rPr lang="en-GB" dirty="0"/>
              <a:t>and integrated with a geographical map as an additional layer on the website. </a:t>
            </a:r>
            <a:endParaRPr lang="en-GB" sz="1600"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9" name="Immagine 8">
            <a:extLst>
              <a:ext uri="{FF2B5EF4-FFF2-40B4-BE49-F238E27FC236}">
                <a16:creationId xmlns:a16="http://schemas.microsoft.com/office/drawing/2014/main" id="{553FF8A8-9F40-46AC-8904-AC0AC866A791}"/>
              </a:ext>
            </a:extLst>
          </p:cNvPr>
          <p:cNvPicPr>
            <a:picLocks noChangeAspect="1"/>
          </p:cNvPicPr>
          <p:nvPr/>
        </p:nvPicPr>
        <p:blipFill rotWithShape="1">
          <a:blip r:embed="rId2">
            <a:extLst>
              <a:ext uri="{28A0092B-C50C-407E-A947-70E740481C1C}">
                <a14:useLocalDpi xmlns:a14="http://schemas.microsoft.com/office/drawing/2010/main" val="0"/>
              </a:ext>
            </a:extLst>
          </a:blip>
          <a:srcRect l="7000" t="15495" r="7334" b="9824"/>
          <a:stretch/>
        </p:blipFill>
        <p:spPr>
          <a:xfrm>
            <a:off x="6089135" y="1335560"/>
            <a:ext cx="2332966" cy="1016904"/>
          </a:xfrm>
          <a:prstGeom prst="rect">
            <a:avLst/>
          </a:prstGeom>
        </p:spPr>
      </p:pic>
    </p:spTree>
    <p:extLst>
      <p:ext uri="{BB962C8B-B14F-4D97-AF65-F5344CB8AC3E}">
        <p14:creationId xmlns:p14="http://schemas.microsoft.com/office/powerpoint/2010/main" val="1894021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9312C7-9326-4807-809D-1B2331DC6E77}"/>
              </a:ext>
            </a:extLst>
          </p:cNvPr>
          <p:cNvSpPr>
            <a:spLocks noGrp="1"/>
          </p:cNvSpPr>
          <p:nvPr>
            <p:ph type="title"/>
          </p:nvPr>
        </p:nvSpPr>
        <p:spPr/>
        <p:txBody>
          <a:bodyPr/>
          <a:lstStyle/>
          <a:p>
            <a:r>
              <a:rPr lang="it-IT"/>
              <a:t>Guidelines </a:t>
            </a:r>
            <a:endParaRPr lang="en-GB" dirty="0"/>
          </a:p>
        </p:txBody>
      </p:sp>
      <p:sp>
        <p:nvSpPr>
          <p:cNvPr id="4" name="Segnaposto numero diapositiva 3">
            <a:extLst>
              <a:ext uri="{FF2B5EF4-FFF2-40B4-BE49-F238E27FC236}">
                <a16:creationId xmlns:a16="http://schemas.microsoft.com/office/drawing/2014/main" id="{E220183A-FF8F-4801-A521-90B2B7743CB4}"/>
              </a:ext>
            </a:extLst>
          </p:cNvPr>
          <p:cNvSpPr>
            <a:spLocks noGrp="1"/>
          </p:cNvSpPr>
          <p:nvPr>
            <p:ph type="sldNum" sz="quarter" idx="12"/>
          </p:nvPr>
        </p:nvSpPr>
        <p:spPr/>
        <p:txBody>
          <a:bodyPr/>
          <a:lstStyle/>
          <a:p>
            <a:fld id="{C94A9C6C-1472-49E2-A08D-475DB4E3CBD3}" type="slidenum">
              <a:rPr lang="en-US" smtClean="0"/>
              <a:t>3</a:t>
            </a:fld>
            <a:endParaRPr lang="en-US" dirty="0"/>
          </a:p>
        </p:txBody>
      </p:sp>
      <p:pic>
        <p:nvPicPr>
          <p:cNvPr id="5" name="Immagine 4">
            <a:extLst>
              <a:ext uri="{FF2B5EF4-FFF2-40B4-BE49-F238E27FC236}">
                <a16:creationId xmlns:a16="http://schemas.microsoft.com/office/drawing/2014/main" id="{2CECA025-C4FA-42B3-9F70-9400E118D048}"/>
              </a:ext>
            </a:extLst>
          </p:cNvPr>
          <p:cNvPicPr>
            <a:picLocks noChangeAspect="1"/>
          </p:cNvPicPr>
          <p:nvPr/>
        </p:nvPicPr>
        <p:blipFill rotWithShape="1">
          <a:blip r:embed="rId2"/>
          <a:srcRect r="9519" b="7771"/>
          <a:stretch/>
        </p:blipFill>
        <p:spPr>
          <a:xfrm>
            <a:off x="628650" y="1512079"/>
            <a:ext cx="7928810" cy="4383643"/>
          </a:xfrm>
          <a:prstGeom prst="rect">
            <a:avLst/>
          </a:prstGeom>
        </p:spPr>
      </p:pic>
      <p:sp>
        <p:nvSpPr>
          <p:cNvPr id="6" name="Rettangolo 5">
            <a:extLst>
              <a:ext uri="{FF2B5EF4-FFF2-40B4-BE49-F238E27FC236}">
                <a16:creationId xmlns:a16="http://schemas.microsoft.com/office/drawing/2014/main" id="{DA1B85D8-6FC5-4DD7-952A-802FE0CF703A}"/>
              </a:ext>
            </a:extLst>
          </p:cNvPr>
          <p:cNvSpPr/>
          <p:nvPr/>
        </p:nvSpPr>
        <p:spPr>
          <a:xfrm>
            <a:off x="925830" y="6010134"/>
            <a:ext cx="7589520" cy="369332"/>
          </a:xfrm>
          <a:prstGeom prst="rect">
            <a:avLst/>
          </a:prstGeom>
        </p:spPr>
        <p:txBody>
          <a:bodyPr wrap="square">
            <a:spAutoFit/>
          </a:bodyPr>
          <a:lstStyle/>
          <a:p>
            <a:r>
              <a:rPr lang="en-GB" dirty="0">
                <a:hlinkClick r:id="rId3"/>
              </a:rPr>
              <a:t>https://drive.google.com/open?id=12iH9Fe7mf_ZaDFEQbAiTBtMtFoSGShB9</a:t>
            </a:r>
            <a:r>
              <a:rPr lang="en-GB" dirty="0"/>
              <a:t> </a:t>
            </a:r>
          </a:p>
        </p:txBody>
      </p:sp>
      <p:sp>
        <p:nvSpPr>
          <p:cNvPr id="7" name="Rettangolo 6">
            <a:extLst>
              <a:ext uri="{FF2B5EF4-FFF2-40B4-BE49-F238E27FC236}">
                <a16:creationId xmlns:a16="http://schemas.microsoft.com/office/drawing/2014/main" id="{6F79A1DF-AD6D-4B1A-B4E9-BC2967353E90}"/>
              </a:ext>
            </a:extLst>
          </p:cNvPr>
          <p:cNvSpPr/>
          <p:nvPr/>
        </p:nvSpPr>
        <p:spPr>
          <a:xfrm>
            <a:off x="925830" y="877275"/>
            <a:ext cx="6678107" cy="400110"/>
          </a:xfrm>
          <a:prstGeom prst="rect">
            <a:avLst/>
          </a:prstGeom>
        </p:spPr>
        <p:txBody>
          <a:bodyPr wrap="square">
            <a:spAutoFit/>
          </a:bodyPr>
          <a:lstStyle/>
          <a:p>
            <a:r>
              <a:rPr lang="en-GB" sz="2000" dirty="0">
                <a:solidFill>
                  <a:schemeClr val="tx1">
                    <a:lumMod val="95000"/>
                    <a:lumOff val="5000"/>
                  </a:schemeClr>
                </a:solidFill>
              </a:rPr>
              <a:t>Data uploading and main recommendations for data collection</a:t>
            </a:r>
          </a:p>
        </p:txBody>
      </p:sp>
    </p:spTree>
    <p:extLst>
      <p:ext uri="{BB962C8B-B14F-4D97-AF65-F5344CB8AC3E}">
        <p14:creationId xmlns:p14="http://schemas.microsoft.com/office/powerpoint/2010/main" val="3396375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9312C7-9326-4807-809D-1B2331DC6E77}"/>
              </a:ext>
            </a:extLst>
          </p:cNvPr>
          <p:cNvSpPr>
            <a:spLocks noGrp="1"/>
          </p:cNvSpPr>
          <p:nvPr>
            <p:ph type="title"/>
          </p:nvPr>
        </p:nvSpPr>
        <p:spPr/>
        <p:txBody>
          <a:bodyPr/>
          <a:lstStyle/>
          <a:p>
            <a:r>
              <a:rPr lang="it-IT" dirty="0" err="1"/>
              <a:t>Guidelines</a:t>
            </a:r>
            <a:r>
              <a:rPr lang="it-IT" dirty="0"/>
              <a:t> </a:t>
            </a:r>
            <a:endParaRPr lang="en-GB" dirty="0"/>
          </a:p>
        </p:txBody>
      </p:sp>
      <p:sp>
        <p:nvSpPr>
          <p:cNvPr id="4" name="Segnaposto numero diapositiva 3">
            <a:extLst>
              <a:ext uri="{FF2B5EF4-FFF2-40B4-BE49-F238E27FC236}">
                <a16:creationId xmlns:a16="http://schemas.microsoft.com/office/drawing/2014/main" id="{E220183A-FF8F-4801-A521-90B2B7743CB4}"/>
              </a:ext>
            </a:extLst>
          </p:cNvPr>
          <p:cNvSpPr>
            <a:spLocks noGrp="1"/>
          </p:cNvSpPr>
          <p:nvPr>
            <p:ph type="sldNum" sz="quarter" idx="12"/>
          </p:nvPr>
        </p:nvSpPr>
        <p:spPr/>
        <p:txBody>
          <a:bodyPr/>
          <a:lstStyle/>
          <a:p>
            <a:fld id="{C94A9C6C-1472-49E2-A08D-475DB4E3CBD3}" type="slidenum">
              <a:rPr lang="en-US" smtClean="0"/>
              <a:t>4</a:t>
            </a:fld>
            <a:endParaRPr lang="en-US" dirty="0"/>
          </a:p>
        </p:txBody>
      </p:sp>
      <p:pic>
        <p:nvPicPr>
          <p:cNvPr id="3" name="Immagine 2">
            <a:extLst>
              <a:ext uri="{FF2B5EF4-FFF2-40B4-BE49-F238E27FC236}">
                <a16:creationId xmlns:a16="http://schemas.microsoft.com/office/drawing/2014/main" id="{C0343CFD-62FC-4432-BBD7-A59876C30690}"/>
              </a:ext>
            </a:extLst>
          </p:cNvPr>
          <p:cNvPicPr>
            <a:picLocks noChangeAspect="1"/>
          </p:cNvPicPr>
          <p:nvPr/>
        </p:nvPicPr>
        <p:blipFill rotWithShape="1">
          <a:blip r:embed="rId3"/>
          <a:srcRect l="51199" t="2328" r="6875" b="6002"/>
          <a:stretch/>
        </p:blipFill>
        <p:spPr>
          <a:xfrm>
            <a:off x="738844" y="777680"/>
            <a:ext cx="7484159" cy="5641013"/>
          </a:xfrm>
          <a:prstGeom prst="rect">
            <a:avLst/>
          </a:prstGeom>
        </p:spPr>
      </p:pic>
    </p:spTree>
    <p:extLst>
      <p:ext uri="{BB962C8B-B14F-4D97-AF65-F5344CB8AC3E}">
        <p14:creationId xmlns:p14="http://schemas.microsoft.com/office/powerpoint/2010/main" val="1816626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magine 12">
            <a:extLst>
              <a:ext uri="{FF2B5EF4-FFF2-40B4-BE49-F238E27FC236}">
                <a16:creationId xmlns:a16="http://schemas.microsoft.com/office/drawing/2014/main" id="{DC6A155E-5CAD-4C85-99FF-FF2A39B059BB}"/>
              </a:ext>
            </a:extLst>
          </p:cNvPr>
          <p:cNvPicPr>
            <a:picLocks noChangeAspect="1"/>
          </p:cNvPicPr>
          <p:nvPr/>
        </p:nvPicPr>
        <p:blipFill rotWithShape="1">
          <a:blip r:embed="rId3"/>
          <a:srcRect r="1246"/>
          <a:stretch/>
        </p:blipFill>
        <p:spPr>
          <a:xfrm>
            <a:off x="182573" y="954987"/>
            <a:ext cx="8778853" cy="5246360"/>
          </a:xfrm>
          <a:prstGeom prst="rect">
            <a:avLst/>
          </a:prstGeom>
        </p:spPr>
      </p:pic>
      <p:sp>
        <p:nvSpPr>
          <p:cNvPr id="7" name="Τίτλος 6"/>
          <p:cNvSpPr>
            <a:spLocks noGrp="1"/>
          </p:cNvSpPr>
          <p:nvPr>
            <p:ph type="title"/>
          </p:nvPr>
        </p:nvSpPr>
        <p:spPr/>
        <p:txBody>
          <a:bodyPr/>
          <a:lstStyle/>
          <a:p>
            <a:r>
              <a:rPr lang="en-US" dirty="0"/>
              <a:t>FIELDS Management portal info</a:t>
            </a:r>
          </a:p>
        </p:txBody>
      </p:sp>
      <p:sp>
        <p:nvSpPr>
          <p:cNvPr id="6" name="Θέση αριθμού διαφάνειας 5"/>
          <p:cNvSpPr>
            <a:spLocks noGrp="1"/>
          </p:cNvSpPr>
          <p:nvPr>
            <p:ph type="sldNum" sz="quarter" idx="12"/>
          </p:nvPr>
        </p:nvSpPr>
        <p:spPr/>
        <p:txBody>
          <a:bodyPr/>
          <a:lstStyle/>
          <a:p>
            <a:fld id="{C94A9C6C-1472-49E2-A08D-475DB4E3CBD3}" type="slidenum">
              <a:rPr lang="en-US" smtClean="0"/>
              <a:t>5</a:t>
            </a:fld>
            <a:endParaRPr lang="en-US"/>
          </a:p>
        </p:txBody>
      </p:sp>
      <p:sp>
        <p:nvSpPr>
          <p:cNvPr id="9" name="Rettangolo 8">
            <a:extLst>
              <a:ext uri="{FF2B5EF4-FFF2-40B4-BE49-F238E27FC236}">
                <a16:creationId xmlns:a16="http://schemas.microsoft.com/office/drawing/2014/main" id="{371BED80-602B-43F5-AB9C-588E97C4031C}"/>
              </a:ext>
            </a:extLst>
          </p:cNvPr>
          <p:cNvSpPr/>
          <p:nvPr/>
        </p:nvSpPr>
        <p:spPr>
          <a:xfrm>
            <a:off x="1717207" y="5265314"/>
            <a:ext cx="6798143" cy="523220"/>
          </a:xfrm>
          <a:prstGeom prst="rect">
            <a:avLst/>
          </a:prstGeom>
        </p:spPr>
        <p:txBody>
          <a:bodyPr wrap="none">
            <a:spAutoFit/>
          </a:bodyPr>
          <a:lstStyle/>
          <a:p>
            <a:r>
              <a:rPr lang="en-GB" sz="2800" dirty="0">
                <a:solidFill>
                  <a:srgbClr val="326400"/>
                </a:solidFill>
                <a:hlinkClick r:id="rId4">
                  <a:extLst>
                    <a:ext uri="{A12FA001-AC4F-418D-AE19-62706E023703}">
                      <ahyp:hlinkClr xmlns:ahyp="http://schemas.microsoft.com/office/drawing/2018/hyperlinkcolor" val="tx"/>
                    </a:ext>
                  </a:extLst>
                </a:hlinkClick>
              </a:rPr>
              <a:t>http://www.erasmus-fields.eu/management/</a:t>
            </a:r>
            <a:endParaRPr lang="en-GB" sz="2800" dirty="0">
              <a:solidFill>
                <a:srgbClr val="326400"/>
              </a:solidFill>
            </a:endParaRPr>
          </a:p>
        </p:txBody>
      </p:sp>
      <p:sp>
        <p:nvSpPr>
          <p:cNvPr id="10" name="Ovale 9">
            <a:extLst>
              <a:ext uri="{FF2B5EF4-FFF2-40B4-BE49-F238E27FC236}">
                <a16:creationId xmlns:a16="http://schemas.microsoft.com/office/drawing/2014/main" id="{3E1AEEFA-D931-4718-B7DD-FAAEF51E4C3F}"/>
              </a:ext>
            </a:extLst>
          </p:cNvPr>
          <p:cNvSpPr/>
          <p:nvPr/>
        </p:nvSpPr>
        <p:spPr>
          <a:xfrm>
            <a:off x="98352" y="4053289"/>
            <a:ext cx="1753804" cy="109352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e 13">
            <a:extLst>
              <a:ext uri="{FF2B5EF4-FFF2-40B4-BE49-F238E27FC236}">
                <a16:creationId xmlns:a16="http://schemas.microsoft.com/office/drawing/2014/main" id="{E8C8CBB3-78BF-4C3A-82A0-F68C09405616}"/>
              </a:ext>
            </a:extLst>
          </p:cNvPr>
          <p:cNvSpPr/>
          <p:nvPr/>
        </p:nvSpPr>
        <p:spPr>
          <a:xfrm>
            <a:off x="6497052" y="1161700"/>
            <a:ext cx="2464373" cy="109352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6290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524AB4-A94C-4098-983D-D80246A091FC}"/>
              </a:ext>
            </a:extLst>
          </p:cNvPr>
          <p:cNvSpPr>
            <a:spLocks noGrp="1"/>
          </p:cNvSpPr>
          <p:nvPr>
            <p:ph type="title"/>
          </p:nvPr>
        </p:nvSpPr>
        <p:spPr/>
        <p:txBody>
          <a:bodyPr/>
          <a:lstStyle/>
          <a:p>
            <a:r>
              <a:rPr lang="it-IT"/>
              <a:t>Curricula/Courses database </a:t>
            </a:r>
            <a:endParaRPr lang="en-GB" dirty="0"/>
          </a:p>
        </p:txBody>
      </p:sp>
      <p:sp>
        <p:nvSpPr>
          <p:cNvPr id="4" name="Segnaposto numero diapositiva 3">
            <a:extLst>
              <a:ext uri="{FF2B5EF4-FFF2-40B4-BE49-F238E27FC236}">
                <a16:creationId xmlns:a16="http://schemas.microsoft.com/office/drawing/2014/main" id="{3367AA75-850B-4712-9E85-75F4200DA5FF}"/>
              </a:ext>
            </a:extLst>
          </p:cNvPr>
          <p:cNvSpPr>
            <a:spLocks noGrp="1"/>
          </p:cNvSpPr>
          <p:nvPr>
            <p:ph type="sldNum" sz="quarter" idx="12"/>
          </p:nvPr>
        </p:nvSpPr>
        <p:spPr/>
        <p:txBody>
          <a:bodyPr/>
          <a:lstStyle/>
          <a:p>
            <a:fld id="{C94A9C6C-1472-49E2-A08D-475DB4E3CBD3}" type="slidenum">
              <a:rPr lang="en-US" smtClean="0"/>
              <a:t>6</a:t>
            </a:fld>
            <a:endParaRPr lang="en-US" dirty="0"/>
          </a:p>
        </p:txBody>
      </p:sp>
      <p:pic>
        <p:nvPicPr>
          <p:cNvPr id="5" name="Immagine 4">
            <a:extLst>
              <a:ext uri="{FF2B5EF4-FFF2-40B4-BE49-F238E27FC236}">
                <a16:creationId xmlns:a16="http://schemas.microsoft.com/office/drawing/2014/main" id="{E471D016-6935-4BC2-B0BB-F5774AF4FB74}"/>
              </a:ext>
            </a:extLst>
          </p:cNvPr>
          <p:cNvPicPr>
            <a:picLocks noChangeAspect="1"/>
          </p:cNvPicPr>
          <p:nvPr/>
        </p:nvPicPr>
        <p:blipFill>
          <a:blip r:embed="rId2"/>
          <a:stretch>
            <a:fillRect/>
          </a:stretch>
        </p:blipFill>
        <p:spPr>
          <a:xfrm>
            <a:off x="0" y="1292367"/>
            <a:ext cx="9144000" cy="4819135"/>
          </a:xfrm>
          <a:prstGeom prst="rect">
            <a:avLst/>
          </a:prstGeom>
        </p:spPr>
      </p:pic>
      <p:sp>
        <p:nvSpPr>
          <p:cNvPr id="6" name="Rettangolo 5">
            <a:extLst>
              <a:ext uri="{FF2B5EF4-FFF2-40B4-BE49-F238E27FC236}">
                <a16:creationId xmlns:a16="http://schemas.microsoft.com/office/drawing/2014/main" id="{758C2560-8456-4745-8F79-5C5E206D0F2A}"/>
              </a:ext>
            </a:extLst>
          </p:cNvPr>
          <p:cNvSpPr/>
          <p:nvPr/>
        </p:nvSpPr>
        <p:spPr>
          <a:xfrm>
            <a:off x="1443789" y="1643951"/>
            <a:ext cx="7459579" cy="369332"/>
          </a:xfrm>
          <a:prstGeom prst="rect">
            <a:avLst/>
          </a:prstGeom>
        </p:spPr>
        <p:txBody>
          <a:bodyPr wrap="square">
            <a:spAutoFit/>
          </a:bodyPr>
          <a:lstStyle/>
          <a:p>
            <a:r>
              <a:rPr lang="en-GB" b="1" dirty="0">
                <a:solidFill>
                  <a:schemeClr val="accent1">
                    <a:lumMod val="75000"/>
                  </a:schemeClr>
                </a:solidFill>
              </a:rPr>
              <a:t>http://www.erasmus-fields.eu/management/?q=curricula-courses-database</a:t>
            </a:r>
          </a:p>
        </p:txBody>
      </p:sp>
    </p:spTree>
    <p:extLst>
      <p:ext uri="{BB962C8B-B14F-4D97-AF65-F5344CB8AC3E}">
        <p14:creationId xmlns:p14="http://schemas.microsoft.com/office/powerpoint/2010/main" val="2061770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F321D984-1146-449C-8771-3CF8C3D05499}"/>
              </a:ext>
            </a:extLst>
          </p:cNvPr>
          <p:cNvPicPr>
            <a:picLocks noChangeAspect="1"/>
          </p:cNvPicPr>
          <p:nvPr/>
        </p:nvPicPr>
        <p:blipFill>
          <a:blip r:embed="rId2"/>
          <a:stretch>
            <a:fillRect/>
          </a:stretch>
        </p:blipFill>
        <p:spPr>
          <a:xfrm>
            <a:off x="90237" y="1331419"/>
            <a:ext cx="8963526" cy="3813573"/>
          </a:xfrm>
          <a:prstGeom prst="rect">
            <a:avLst/>
          </a:prstGeom>
        </p:spPr>
      </p:pic>
      <p:sp>
        <p:nvSpPr>
          <p:cNvPr id="2" name="Titolo 1">
            <a:extLst>
              <a:ext uri="{FF2B5EF4-FFF2-40B4-BE49-F238E27FC236}">
                <a16:creationId xmlns:a16="http://schemas.microsoft.com/office/drawing/2014/main" id="{79524AB4-A94C-4098-983D-D80246A091FC}"/>
              </a:ext>
            </a:extLst>
          </p:cNvPr>
          <p:cNvSpPr>
            <a:spLocks noGrp="1"/>
          </p:cNvSpPr>
          <p:nvPr>
            <p:ph type="title"/>
          </p:nvPr>
        </p:nvSpPr>
        <p:spPr/>
        <p:txBody>
          <a:bodyPr/>
          <a:lstStyle/>
          <a:p>
            <a:r>
              <a:rPr lang="it-IT" dirty="0"/>
              <a:t>Best </a:t>
            </a:r>
            <a:r>
              <a:rPr lang="it-IT" dirty="0" err="1"/>
              <a:t>practices</a:t>
            </a:r>
            <a:r>
              <a:rPr lang="it-IT" dirty="0"/>
              <a:t> database </a:t>
            </a:r>
            <a:endParaRPr lang="en-GB" dirty="0"/>
          </a:p>
        </p:txBody>
      </p:sp>
      <p:sp>
        <p:nvSpPr>
          <p:cNvPr id="4" name="Segnaposto numero diapositiva 3">
            <a:extLst>
              <a:ext uri="{FF2B5EF4-FFF2-40B4-BE49-F238E27FC236}">
                <a16:creationId xmlns:a16="http://schemas.microsoft.com/office/drawing/2014/main" id="{3367AA75-850B-4712-9E85-75F4200DA5FF}"/>
              </a:ext>
            </a:extLst>
          </p:cNvPr>
          <p:cNvSpPr>
            <a:spLocks noGrp="1"/>
          </p:cNvSpPr>
          <p:nvPr>
            <p:ph type="sldNum" sz="quarter" idx="12"/>
          </p:nvPr>
        </p:nvSpPr>
        <p:spPr/>
        <p:txBody>
          <a:bodyPr/>
          <a:lstStyle/>
          <a:p>
            <a:fld id="{C94A9C6C-1472-49E2-A08D-475DB4E3CBD3}" type="slidenum">
              <a:rPr lang="en-US" smtClean="0"/>
              <a:t>7</a:t>
            </a:fld>
            <a:endParaRPr lang="en-US" dirty="0"/>
          </a:p>
        </p:txBody>
      </p:sp>
      <p:sp>
        <p:nvSpPr>
          <p:cNvPr id="6" name="Rettangolo 5">
            <a:extLst>
              <a:ext uri="{FF2B5EF4-FFF2-40B4-BE49-F238E27FC236}">
                <a16:creationId xmlns:a16="http://schemas.microsoft.com/office/drawing/2014/main" id="{758C2560-8456-4745-8F79-5C5E206D0F2A}"/>
              </a:ext>
            </a:extLst>
          </p:cNvPr>
          <p:cNvSpPr/>
          <p:nvPr/>
        </p:nvSpPr>
        <p:spPr>
          <a:xfrm>
            <a:off x="1503947" y="1713008"/>
            <a:ext cx="7459579" cy="369332"/>
          </a:xfrm>
          <a:prstGeom prst="rect">
            <a:avLst/>
          </a:prstGeom>
        </p:spPr>
        <p:txBody>
          <a:bodyPr wrap="square">
            <a:spAutoFit/>
          </a:bodyPr>
          <a:lstStyle/>
          <a:p>
            <a:r>
              <a:rPr lang="en-GB" b="1" dirty="0">
                <a:solidFill>
                  <a:schemeClr val="accent1">
                    <a:lumMod val="75000"/>
                  </a:schemeClr>
                </a:solidFill>
              </a:rPr>
              <a:t>http://www.erasmus-fields.eu/management/?q=best-practices-database</a:t>
            </a:r>
          </a:p>
        </p:txBody>
      </p:sp>
    </p:spTree>
    <p:extLst>
      <p:ext uri="{BB962C8B-B14F-4D97-AF65-F5344CB8AC3E}">
        <p14:creationId xmlns:p14="http://schemas.microsoft.com/office/powerpoint/2010/main" val="273768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BABDE386-4CB6-4D78-BB00-5A90FF738133}"/>
              </a:ext>
            </a:extLst>
          </p:cNvPr>
          <p:cNvPicPr>
            <a:picLocks noChangeAspect="1"/>
          </p:cNvPicPr>
          <p:nvPr/>
        </p:nvPicPr>
        <p:blipFill>
          <a:blip r:embed="rId2"/>
          <a:stretch>
            <a:fillRect/>
          </a:stretch>
        </p:blipFill>
        <p:spPr>
          <a:xfrm>
            <a:off x="146662" y="1512482"/>
            <a:ext cx="8756706" cy="3833035"/>
          </a:xfrm>
          <a:prstGeom prst="rect">
            <a:avLst/>
          </a:prstGeom>
        </p:spPr>
      </p:pic>
      <p:sp>
        <p:nvSpPr>
          <p:cNvPr id="2" name="Titolo 1">
            <a:extLst>
              <a:ext uri="{FF2B5EF4-FFF2-40B4-BE49-F238E27FC236}">
                <a16:creationId xmlns:a16="http://schemas.microsoft.com/office/drawing/2014/main" id="{79524AB4-A94C-4098-983D-D80246A091FC}"/>
              </a:ext>
            </a:extLst>
          </p:cNvPr>
          <p:cNvSpPr>
            <a:spLocks noGrp="1"/>
          </p:cNvSpPr>
          <p:nvPr>
            <p:ph type="title"/>
          </p:nvPr>
        </p:nvSpPr>
        <p:spPr/>
        <p:txBody>
          <a:bodyPr/>
          <a:lstStyle/>
          <a:p>
            <a:r>
              <a:rPr lang="it-IT" dirty="0"/>
              <a:t>Projects database </a:t>
            </a:r>
            <a:endParaRPr lang="en-GB" dirty="0"/>
          </a:p>
        </p:txBody>
      </p:sp>
      <p:sp>
        <p:nvSpPr>
          <p:cNvPr id="4" name="Segnaposto numero diapositiva 3">
            <a:extLst>
              <a:ext uri="{FF2B5EF4-FFF2-40B4-BE49-F238E27FC236}">
                <a16:creationId xmlns:a16="http://schemas.microsoft.com/office/drawing/2014/main" id="{3367AA75-850B-4712-9E85-75F4200DA5FF}"/>
              </a:ext>
            </a:extLst>
          </p:cNvPr>
          <p:cNvSpPr>
            <a:spLocks noGrp="1"/>
          </p:cNvSpPr>
          <p:nvPr>
            <p:ph type="sldNum" sz="quarter" idx="12"/>
          </p:nvPr>
        </p:nvSpPr>
        <p:spPr/>
        <p:txBody>
          <a:bodyPr/>
          <a:lstStyle/>
          <a:p>
            <a:fld id="{C94A9C6C-1472-49E2-A08D-475DB4E3CBD3}" type="slidenum">
              <a:rPr lang="en-US" smtClean="0"/>
              <a:t>8</a:t>
            </a:fld>
            <a:endParaRPr lang="en-US" dirty="0"/>
          </a:p>
        </p:txBody>
      </p:sp>
      <p:sp>
        <p:nvSpPr>
          <p:cNvPr id="6" name="Rettangolo 5">
            <a:extLst>
              <a:ext uri="{FF2B5EF4-FFF2-40B4-BE49-F238E27FC236}">
                <a16:creationId xmlns:a16="http://schemas.microsoft.com/office/drawing/2014/main" id="{758C2560-8456-4745-8F79-5C5E206D0F2A}"/>
              </a:ext>
            </a:extLst>
          </p:cNvPr>
          <p:cNvSpPr/>
          <p:nvPr/>
        </p:nvSpPr>
        <p:spPr>
          <a:xfrm>
            <a:off x="1780673" y="1873686"/>
            <a:ext cx="7459579" cy="369332"/>
          </a:xfrm>
          <a:prstGeom prst="rect">
            <a:avLst/>
          </a:prstGeom>
        </p:spPr>
        <p:txBody>
          <a:bodyPr wrap="square">
            <a:spAutoFit/>
          </a:bodyPr>
          <a:lstStyle/>
          <a:p>
            <a:r>
              <a:rPr lang="en-GB" b="1" dirty="0">
                <a:solidFill>
                  <a:schemeClr val="accent1">
                    <a:lumMod val="75000"/>
                  </a:schemeClr>
                </a:solidFill>
              </a:rPr>
              <a:t>http://www.erasmus-fields.eu/management/?q=projects-database</a:t>
            </a:r>
          </a:p>
        </p:txBody>
      </p:sp>
    </p:spTree>
    <p:extLst>
      <p:ext uri="{BB962C8B-B14F-4D97-AF65-F5344CB8AC3E}">
        <p14:creationId xmlns:p14="http://schemas.microsoft.com/office/powerpoint/2010/main" val="1959597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7EF1135A-F497-4A27-889E-81855A023348}"/>
              </a:ext>
            </a:extLst>
          </p:cNvPr>
          <p:cNvSpPr>
            <a:spLocks noGrp="1"/>
          </p:cNvSpPr>
          <p:nvPr>
            <p:ph type="sldNum" sz="quarter" idx="12"/>
          </p:nvPr>
        </p:nvSpPr>
        <p:spPr/>
        <p:txBody>
          <a:bodyPr/>
          <a:lstStyle/>
          <a:p>
            <a:fld id="{C94A9C6C-1472-49E2-A08D-475DB4E3CBD3}" type="slidenum">
              <a:rPr lang="en-US" smtClean="0"/>
              <a:t>9</a:t>
            </a:fld>
            <a:endParaRPr lang="en-US" dirty="0"/>
          </a:p>
        </p:txBody>
      </p:sp>
      <p:sp>
        <p:nvSpPr>
          <p:cNvPr id="6" name="Τίτλος 6">
            <a:extLst>
              <a:ext uri="{FF2B5EF4-FFF2-40B4-BE49-F238E27FC236}">
                <a16:creationId xmlns:a16="http://schemas.microsoft.com/office/drawing/2014/main" id="{8A86A0F6-BE52-4912-8312-7CCBFF4D4010}"/>
              </a:ext>
            </a:extLst>
          </p:cNvPr>
          <p:cNvSpPr>
            <a:spLocks noGrp="1"/>
          </p:cNvSpPr>
          <p:nvPr>
            <p:ph type="title"/>
          </p:nvPr>
        </p:nvSpPr>
        <p:spPr>
          <a:xfrm>
            <a:off x="628650" y="249238"/>
            <a:ext cx="7886700" cy="539750"/>
          </a:xfrm>
        </p:spPr>
        <p:txBody>
          <a:bodyPr/>
          <a:lstStyle/>
          <a:p>
            <a:r>
              <a:rPr lang="en-US" dirty="0"/>
              <a:t>Add content</a:t>
            </a:r>
          </a:p>
        </p:txBody>
      </p:sp>
      <p:pic>
        <p:nvPicPr>
          <p:cNvPr id="2" name="Immagine 1">
            <a:extLst>
              <a:ext uri="{FF2B5EF4-FFF2-40B4-BE49-F238E27FC236}">
                <a16:creationId xmlns:a16="http://schemas.microsoft.com/office/drawing/2014/main" id="{17842565-15C5-4BCB-B764-3905CEADFE3B}"/>
              </a:ext>
            </a:extLst>
          </p:cNvPr>
          <p:cNvPicPr>
            <a:picLocks noChangeAspect="1"/>
          </p:cNvPicPr>
          <p:nvPr/>
        </p:nvPicPr>
        <p:blipFill>
          <a:blip r:embed="rId2"/>
          <a:stretch>
            <a:fillRect/>
          </a:stretch>
        </p:blipFill>
        <p:spPr>
          <a:xfrm>
            <a:off x="264004" y="928362"/>
            <a:ext cx="8615992" cy="5001276"/>
          </a:xfrm>
          <a:prstGeom prst="rect">
            <a:avLst/>
          </a:prstGeom>
        </p:spPr>
      </p:pic>
      <p:sp>
        <p:nvSpPr>
          <p:cNvPr id="7" name="Ovale 6">
            <a:extLst>
              <a:ext uri="{FF2B5EF4-FFF2-40B4-BE49-F238E27FC236}">
                <a16:creationId xmlns:a16="http://schemas.microsoft.com/office/drawing/2014/main" id="{DB29DAFB-1A1E-4331-8FC4-4C73F455A825}"/>
              </a:ext>
            </a:extLst>
          </p:cNvPr>
          <p:cNvSpPr/>
          <p:nvPr/>
        </p:nvSpPr>
        <p:spPr>
          <a:xfrm>
            <a:off x="1542141" y="3429000"/>
            <a:ext cx="1658259" cy="385011"/>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74024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CoLLaboratE-ThemeNew">
  <a:themeElements>
    <a:clrScheme name="Θέμα του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Θέμα του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LaboratE-ThemeNew" id="{AD441D31-B38D-4F89-B57E-CC0212D26925}" vid="{A4654D39-5463-4B11-90A2-3C333BBC5873}"/>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5991</TotalTime>
  <Words>311</Words>
  <Application>Microsoft Office PowerPoint</Application>
  <PresentationFormat>Presentazione su schermo (4:3)</PresentationFormat>
  <Paragraphs>56</Paragraphs>
  <Slides>17</Slides>
  <Notes>4</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17</vt:i4>
      </vt:variant>
    </vt:vector>
  </HeadingPairs>
  <TitlesOfParts>
    <vt:vector size="20" baseType="lpstr">
      <vt:lpstr>Arial</vt:lpstr>
      <vt:lpstr>Calibri</vt:lpstr>
      <vt:lpstr>CoLLaboratE-ThemeNew</vt:lpstr>
      <vt:lpstr>Presentation of database structures</vt:lpstr>
      <vt:lpstr>State of the Art (UNITO, Task 1.1 leader) </vt:lpstr>
      <vt:lpstr>Guidelines </vt:lpstr>
      <vt:lpstr>Guidelines </vt:lpstr>
      <vt:lpstr>FIELDS Management portal info</vt:lpstr>
      <vt:lpstr>Curricula/Courses database </vt:lpstr>
      <vt:lpstr>Best practices database </vt:lpstr>
      <vt:lpstr>Projects database </vt:lpstr>
      <vt:lpstr>Add content</vt:lpstr>
      <vt:lpstr>Add content to Curricula/Courses database</vt:lpstr>
      <vt:lpstr>Presentazione standard di PowerPoint</vt:lpstr>
      <vt:lpstr>Presentazione standard di PowerPoint</vt:lpstr>
      <vt:lpstr>Add content to Best Practices database</vt:lpstr>
      <vt:lpstr>Add content to Best Practices database</vt:lpstr>
      <vt:lpstr>Add content to Project database</vt:lpstr>
      <vt:lpstr>Add content to Project database</vt:lpstr>
      <vt:lpstr>Any suggestions would be appreciated!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WP1 - Project Management</dc:title>
  <dc:creator>Fotis Dimeas</dc:creator>
  <cp:lastModifiedBy>Francesca</cp:lastModifiedBy>
  <cp:revision>86</cp:revision>
  <dcterms:created xsi:type="dcterms:W3CDTF">2018-10-15T13:11:22Z</dcterms:created>
  <dcterms:modified xsi:type="dcterms:W3CDTF">2020-05-07T12:59:49Z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0484126-3486-41a9-802e-7f1e2277276c_Enabled">
    <vt:lpwstr>True</vt:lpwstr>
  </property>
  <property fmtid="{D5CDD505-2E9C-101B-9397-08002B2CF9AE}" pid="3" name="MSIP_Label_d0484126-3486-41a9-802e-7f1e2277276c_SiteId">
    <vt:lpwstr>eec01f8e-737f-43e3-9ed5-f8a59913bd82</vt:lpwstr>
  </property>
  <property fmtid="{D5CDD505-2E9C-101B-9397-08002B2CF9AE}" pid="4" name="MSIP_Label_d0484126-3486-41a9-802e-7f1e2277276c_Owner">
    <vt:lpwstr>pal.johan.from@nmbu.no</vt:lpwstr>
  </property>
  <property fmtid="{D5CDD505-2E9C-101B-9397-08002B2CF9AE}" pid="5" name="MSIP_Label_d0484126-3486-41a9-802e-7f1e2277276c_SetDate">
    <vt:lpwstr>2020-01-11T12:05:33.3131731Z</vt:lpwstr>
  </property>
  <property fmtid="{D5CDD505-2E9C-101B-9397-08002B2CF9AE}" pid="6" name="MSIP_Label_d0484126-3486-41a9-802e-7f1e2277276c_Name">
    <vt:lpwstr>Internal</vt:lpwstr>
  </property>
  <property fmtid="{D5CDD505-2E9C-101B-9397-08002B2CF9AE}" pid="7" name="MSIP_Label_d0484126-3486-41a9-802e-7f1e2277276c_Application">
    <vt:lpwstr>Microsoft Azure Information Protection</vt:lpwstr>
  </property>
  <property fmtid="{D5CDD505-2E9C-101B-9397-08002B2CF9AE}" pid="8" name="MSIP_Label_d0484126-3486-41a9-802e-7f1e2277276c_ActionId">
    <vt:lpwstr>d4a85e94-51e7-46ba-8cf1-49bfd1a7a6de</vt:lpwstr>
  </property>
  <property fmtid="{D5CDD505-2E9C-101B-9397-08002B2CF9AE}" pid="9" name="MSIP_Label_d0484126-3486-41a9-802e-7f1e2277276c_Extended_MSFT_Method">
    <vt:lpwstr>Automatic</vt:lpwstr>
  </property>
  <property fmtid="{D5CDD505-2E9C-101B-9397-08002B2CF9AE}" pid="10" name="Sensitivity">
    <vt:lpwstr>Internal</vt:lpwstr>
  </property>
</Properties>
</file>