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94" r:id="rId3"/>
    <p:sldId id="302" r:id="rId4"/>
    <p:sldId id="289" r:id="rId5"/>
    <p:sldId id="310" r:id="rId6"/>
    <p:sldId id="277" r:id="rId7"/>
    <p:sldId id="280" r:id="rId8"/>
    <p:sldId id="281" r:id="rId9"/>
    <p:sldId id="298" r:id="rId10"/>
    <p:sldId id="282" r:id="rId11"/>
    <p:sldId id="307" r:id="rId12"/>
    <p:sldId id="311" r:id="rId13"/>
    <p:sldId id="276" r:id="rId14"/>
    <p:sldId id="312" r:id="rId15"/>
    <p:sldId id="309" r:id="rId16"/>
    <p:sldId id="292" r:id="rId17"/>
    <p:sldId id="304" r:id="rId18"/>
    <p:sldId id="303" r:id="rId19"/>
    <p:sldId id="300" r:id="rId20"/>
    <p:sldId id="290" r:id="rId21"/>
    <p:sldId id="296" r:id="rId22"/>
    <p:sldId id="295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4B5"/>
    <a:srgbClr val="304A89"/>
    <a:srgbClr val="864033"/>
    <a:srgbClr val="2C8FCE"/>
    <a:srgbClr val="344F59"/>
    <a:srgbClr val="FFFFFF"/>
    <a:srgbClr val="F99645"/>
    <a:srgbClr val="F98A39"/>
    <a:srgbClr val="F79839"/>
    <a:srgbClr val="305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5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9B23E-DEB0-4420-BC71-D8B3CD1A85A1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3957E-673A-4113-866E-902DC5EB048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7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3957E-673A-4113-866E-902DC5EB04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99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3957E-673A-4113-866E-902DC5EB04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41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582" y="2136070"/>
            <a:ext cx="7772400" cy="69962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000">
                <a:solidFill>
                  <a:srgbClr val="2E74B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1312" y="3184201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Imagen 63">
            <a:extLst>
              <a:ext uri="{FF2B5EF4-FFF2-40B4-BE49-F238E27FC236}">
                <a16:creationId xmlns:a16="http://schemas.microsoft.com/office/drawing/2014/main" id="{9640C764-0693-4692-88CD-79560008EF3B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6695" y="602951"/>
            <a:ext cx="2525406" cy="720462"/>
          </a:xfrm>
          <a:prstGeom prst="rect">
            <a:avLst/>
          </a:prstGeom>
          <a:noFill/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02C40B21-B539-4F12-961A-C154654FD5BB}"/>
              </a:ext>
            </a:extLst>
          </p:cNvPr>
          <p:cNvGrpSpPr/>
          <p:nvPr userDrawn="1"/>
        </p:nvGrpSpPr>
        <p:grpSpPr>
          <a:xfrm>
            <a:off x="1" y="6236599"/>
            <a:ext cx="9143999" cy="635256"/>
            <a:chOff x="0" y="5126182"/>
            <a:chExt cx="12192000" cy="670976"/>
          </a:xfrm>
        </p:grpSpPr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6DF0E9FC-401C-4D00-B672-23319FEF56CC}"/>
                </a:ext>
              </a:extLst>
            </p:cNvPr>
            <p:cNvSpPr/>
            <p:nvPr/>
          </p:nvSpPr>
          <p:spPr>
            <a:xfrm>
              <a:off x="0" y="5126182"/>
              <a:ext cx="1884219" cy="670976"/>
            </a:xfrm>
            <a:prstGeom prst="rect">
              <a:avLst/>
            </a:prstGeom>
            <a:solidFill>
              <a:srgbClr val="87CD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rgbClr val="87CDD1"/>
                </a:solidFill>
              </a:endParaRPr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D106D06E-DDDC-4659-ABF3-6D91D3E5A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27" y="5274006"/>
              <a:ext cx="1316181" cy="386609"/>
            </a:xfrm>
            <a:prstGeom prst="rect">
              <a:avLst/>
            </a:prstGeom>
          </p:spPr>
        </p:pic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36CC2890-2385-4EE6-BA34-9FF031F07B14}"/>
                </a:ext>
              </a:extLst>
            </p:cNvPr>
            <p:cNvSpPr/>
            <p:nvPr/>
          </p:nvSpPr>
          <p:spPr>
            <a:xfrm>
              <a:off x="1884219" y="5126182"/>
              <a:ext cx="10307781" cy="670976"/>
            </a:xfrm>
            <a:prstGeom prst="rect">
              <a:avLst/>
            </a:prstGeom>
            <a:gradFill flip="none" rotWithShape="1">
              <a:gsLst>
                <a:gs pos="0">
                  <a:srgbClr val="2A8ECE"/>
                </a:gs>
                <a:gs pos="86000">
                  <a:srgbClr val="298DCE">
                    <a:tint val="44500"/>
                    <a:satMod val="160000"/>
                  </a:srgbClr>
                </a:gs>
                <a:gs pos="100000">
                  <a:srgbClr val="298DCE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06BE790D-D487-4934-961F-0F4A02FF4DBE}"/>
                </a:ext>
              </a:extLst>
            </p:cNvPr>
            <p:cNvSpPr txBox="1"/>
            <p:nvPr/>
          </p:nvSpPr>
          <p:spPr>
            <a:xfrm>
              <a:off x="1927239" y="5201603"/>
              <a:ext cx="10264760" cy="520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  <a:t>ADDRESSING THE CURRENT AND FUTURE SKILL NEEDS FOR SUSTAINABILITY, DIGITALIZATION </a:t>
              </a:r>
              <a:br>
                <a:rPr lang="en-GB" sz="13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</a:br>
              <a:r>
                <a:rPr lang="en-GB" sz="13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  <a:t>AND THE BIO-ECONOMY IN AGRICULTURE: EUROPEAN SKILLS AGENDA AND STRATEGY - AGREEMENT 612664-EPP-1-2019-1-IT-EPPKA2-SSA-B</a:t>
              </a:r>
            </a:p>
          </p:txBody>
        </p:sp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4EB48FB0-2033-4B3F-99A1-2F7E07CD3E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8936"/>
          <a:stretch/>
        </p:blipFill>
        <p:spPr>
          <a:xfrm>
            <a:off x="241900" y="139393"/>
            <a:ext cx="1818825" cy="170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0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8749"/>
            <a:ext cx="7886700" cy="5409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E74B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81150"/>
            <a:ext cx="7886700" cy="5641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5793" y="6614616"/>
            <a:ext cx="2057400" cy="2316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4A9C6C-1472-49E2-A08D-475DB4E3CBD3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628650" y="702148"/>
            <a:ext cx="7886700" cy="0"/>
          </a:xfrm>
          <a:prstGeom prst="line">
            <a:avLst/>
          </a:prstGeom>
          <a:ln w="28575">
            <a:solidFill>
              <a:srgbClr val="2E74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o 7">
            <a:extLst>
              <a:ext uri="{FF2B5EF4-FFF2-40B4-BE49-F238E27FC236}">
                <a16:creationId xmlns:a16="http://schemas.microsoft.com/office/drawing/2014/main" id="{21D46DD2-AB32-4FC0-B24C-6DE6102BB473}"/>
              </a:ext>
            </a:extLst>
          </p:cNvPr>
          <p:cNvGrpSpPr/>
          <p:nvPr userDrawn="1"/>
        </p:nvGrpSpPr>
        <p:grpSpPr>
          <a:xfrm>
            <a:off x="-1" y="6318703"/>
            <a:ext cx="8728365" cy="540960"/>
            <a:chOff x="0" y="5126182"/>
            <a:chExt cx="11819413" cy="670976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B989505-A38D-465C-9787-FD2E06AB96BE}"/>
                </a:ext>
              </a:extLst>
            </p:cNvPr>
            <p:cNvSpPr/>
            <p:nvPr/>
          </p:nvSpPr>
          <p:spPr>
            <a:xfrm>
              <a:off x="0" y="5126182"/>
              <a:ext cx="1884219" cy="670976"/>
            </a:xfrm>
            <a:prstGeom prst="rect">
              <a:avLst/>
            </a:prstGeom>
            <a:solidFill>
              <a:srgbClr val="87CD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rgbClr val="87CDD1"/>
                </a:solidFill>
              </a:endParaRPr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CA87E740-4759-49BC-AFFC-111A262D1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27" y="5274006"/>
              <a:ext cx="1316181" cy="386609"/>
            </a:xfrm>
            <a:prstGeom prst="rect">
              <a:avLst/>
            </a:prstGeom>
          </p:spPr>
        </p:pic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9B6C6BB8-11E9-4237-BBB1-74E8EDF69250}"/>
                </a:ext>
              </a:extLst>
            </p:cNvPr>
            <p:cNvSpPr/>
            <p:nvPr/>
          </p:nvSpPr>
          <p:spPr>
            <a:xfrm>
              <a:off x="1884219" y="5126182"/>
              <a:ext cx="9935194" cy="670976"/>
            </a:xfrm>
            <a:prstGeom prst="rect">
              <a:avLst/>
            </a:prstGeom>
            <a:gradFill flip="none" rotWithShape="1">
              <a:gsLst>
                <a:gs pos="0">
                  <a:srgbClr val="2A8ECE"/>
                </a:gs>
                <a:gs pos="86000">
                  <a:srgbClr val="298DCE">
                    <a:tint val="44500"/>
                    <a:satMod val="160000"/>
                  </a:srgbClr>
                </a:gs>
                <a:gs pos="100000">
                  <a:srgbClr val="298DCE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A8FE9357-9FAC-4BA8-AD06-F61E740EF8EB}"/>
                </a:ext>
              </a:extLst>
            </p:cNvPr>
            <p:cNvSpPr txBox="1"/>
            <p:nvPr/>
          </p:nvSpPr>
          <p:spPr>
            <a:xfrm>
              <a:off x="1927239" y="5201604"/>
              <a:ext cx="9892174" cy="572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  <a:t>ADDRESSING THE CURRENT AND FUTURE SKILL NEEDS FOR SUSTAINABILITY, DIGITALIZATION </a:t>
              </a:r>
              <a:b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</a:br>
              <a: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  <a:t>AND THE BIO-ECONOMY IN AGRICULTURE: EUROPEAN SKILLS AGENDA AND STRATEGY - AGREEMENT 612664-EPP-1-2019-1-IT-EPPKA2-SSA-B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635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rgbClr val="2E74B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83651"/>
            <a:ext cx="1266826" cy="24383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66473"/>
            <a:ext cx="3086100" cy="2438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3829" y="6614160"/>
            <a:ext cx="2057400" cy="2316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4A9C6C-1472-49E2-A08D-475DB4E3CBD3}" type="slidenum">
              <a:rPr lang="en-US" smtClean="0"/>
              <a:pPr/>
              <a:t>‹N›</a:t>
            </a:fld>
            <a:endParaRPr lang="en-US" dirty="0"/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6CA81CF2-B7CD-4ED7-9B9F-3BCC1910A869}"/>
              </a:ext>
            </a:extLst>
          </p:cNvPr>
          <p:cNvGrpSpPr/>
          <p:nvPr userDrawn="1"/>
        </p:nvGrpSpPr>
        <p:grpSpPr>
          <a:xfrm>
            <a:off x="-1" y="6318703"/>
            <a:ext cx="8728365" cy="540960"/>
            <a:chOff x="0" y="5126182"/>
            <a:chExt cx="11819413" cy="670976"/>
          </a:xfrm>
        </p:grpSpPr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D93949EF-7AE7-4E65-AF3F-CD5ADF8F5515}"/>
                </a:ext>
              </a:extLst>
            </p:cNvPr>
            <p:cNvSpPr/>
            <p:nvPr/>
          </p:nvSpPr>
          <p:spPr>
            <a:xfrm>
              <a:off x="0" y="5126182"/>
              <a:ext cx="1884219" cy="670976"/>
            </a:xfrm>
            <a:prstGeom prst="rect">
              <a:avLst/>
            </a:prstGeom>
            <a:solidFill>
              <a:srgbClr val="87CD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rgbClr val="87CDD1"/>
                </a:solidFill>
              </a:endParaRPr>
            </a:p>
          </p:txBody>
        </p:sp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27FCC7BF-54AF-4798-A62E-C0F586B3B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27" y="5274006"/>
              <a:ext cx="1316181" cy="386609"/>
            </a:xfrm>
            <a:prstGeom prst="rect">
              <a:avLst/>
            </a:prstGeom>
          </p:spPr>
        </p:pic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55EBD42A-B62B-4763-8CF8-A29870C61F06}"/>
                </a:ext>
              </a:extLst>
            </p:cNvPr>
            <p:cNvSpPr/>
            <p:nvPr/>
          </p:nvSpPr>
          <p:spPr>
            <a:xfrm>
              <a:off x="1884219" y="5126182"/>
              <a:ext cx="9935194" cy="670976"/>
            </a:xfrm>
            <a:prstGeom prst="rect">
              <a:avLst/>
            </a:prstGeom>
            <a:gradFill flip="none" rotWithShape="1">
              <a:gsLst>
                <a:gs pos="0">
                  <a:srgbClr val="2A8ECE"/>
                </a:gs>
                <a:gs pos="86000">
                  <a:srgbClr val="298DCE">
                    <a:tint val="44500"/>
                    <a:satMod val="160000"/>
                  </a:srgbClr>
                </a:gs>
                <a:gs pos="100000">
                  <a:srgbClr val="298DCE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4B2581C8-E50F-4DC4-B7F1-39A5A4DDF722}"/>
                </a:ext>
              </a:extLst>
            </p:cNvPr>
            <p:cNvSpPr txBox="1"/>
            <p:nvPr/>
          </p:nvSpPr>
          <p:spPr>
            <a:xfrm>
              <a:off x="1927239" y="5201604"/>
              <a:ext cx="9892174" cy="572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  <a:t>ADDRESSING THE CURRENT AND FUTURE SKILL NEEDS FOR SUSTAINABILITY, DIGITALIZATION </a:t>
              </a:r>
              <a:b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</a:br>
              <a: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  <a:t>AND THE BIO-ECONOMY IN AGRICULTURE: EUROPEAN SKILLS AGENDA AND STRATEGY - AGREEMENT 612664-EPP-1-2019-1-IT-EPPKA2-SSA-B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581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3829" y="6614160"/>
            <a:ext cx="2057400" cy="2316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4A9C6C-1472-49E2-A08D-475DB4E3CBD3}" type="slidenum">
              <a:rPr lang="en-US" smtClean="0"/>
              <a:pPr/>
              <a:t>‹N›</a:t>
            </a:fld>
            <a:endParaRPr lang="en-US" dirty="0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7D6CA9C0-C26E-4AA0-9CFE-E3E66B516B81}"/>
              </a:ext>
            </a:extLst>
          </p:cNvPr>
          <p:cNvGrpSpPr/>
          <p:nvPr userDrawn="1"/>
        </p:nvGrpSpPr>
        <p:grpSpPr>
          <a:xfrm>
            <a:off x="-1" y="6318703"/>
            <a:ext cx="8728365" cy="540960"/>
            <a:chOff x="0" y="5126182"/>
            <a:chExt cx="11819413" cy="670976"/>
          </a:xfrm>
        </p:grpSpPr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A6AAFBF5-10B0-4415-8947-B9C726B17F2A}"/>
                </a:ext>
              </a:extLst>
            </p:cNvPr>
            <p:cNvSpPr/>
            <p:nvPr/>
          </p:nvSpPr>
          <p:spPr>
            <a:xfrm>
              <a:off x="0" y="5126182"/>
              <a:ext cx="1884219" cy="670976"/>
            </a:xfrm>
            <a:prstGeom prst="rect">
              <a:avLst/>
            </a:prstGeom>
            <a:solidFill>
              <a:srgbClr val="87CD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rgbClr val="87CDD1"/>
                </a:solidFill>
              </a:endParaRPr>
            </a:p>
          </p:txBody>
        </p:sp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0B47C1E8-81ED-4CAD-8B2D-AE119A273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27" y="5274006"/>
              <a:ext cx="1316181" cy="386609"/>
            </a:xfrm>
            <a:prstGeom prst="rect">
              <a:avLst/>
            </a:prstGeom>
          </p:spPr>
        </p:pic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53C32AD3-63DB-4347-A884-DD5358849423}"/>
                </a:ext>
              </a:extLst>
            </p:cNvPr>
            <p:cNvSpPr/>
            <p:nvPr/>
          </p:nvSpPr>
          <p:spPr>
            <a:xfrm>
              <a:off x="1884219" y="5126182"/>
              <a:ext cx="9935194" cy="670976"/>
            </a:xfrm>
            <a:prstGeom prst="rect">
              <a:avLst/>
            </a:prstGeom>
            <a:gradFill flip="none" rotWithShape="1">
              <a:gsLst>
                <a:gs pos="0">
                  <a:srgbClr val="2A8ECE"/>
                </a:gs>
                <a:gs pos="86000">
                  <a:srgbClr val="298DCE">
                    <a:tint val="44500"/>
                    <a:satMod val="160000"/>
                  </a:srgbClr>
                </a:gs>
                <a:gs pos="100000">
                  <a:srgbClr val="298DCE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4F4EC232-2EA9-4F6A-AFC7-84AED1593B84}"/>
                </a:ext>
              </a:extLst>
            </p:cNvPr>
            <p:cNvSpPr txBox="1"/>
            <p:nvPr/>
          </p:nvSpPr>
          <p:spPr>
            <a:xfrm>
              <a:off x="1927239" y="5201604"/>
              <a:ext cx="9892174" cy="572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  <a:t>ADDRESSING THE CURRENT AND FUTURE SKILL NEEDS FOR SUSTAINABILITY, DIGITALIZATION </a:t>
              </a:r>
              <a:b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</a:br>
              <a: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  <a:t>AND THE BIO-ECONOMY IN AGRICULTURE: EUROPEAN SKILLS AGENDA AND STRATEGY - AGREEMENT 612664-EPP-1-2019-1-IT-EPPKA2-SSA-B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715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3829" y="6614160"/>
            <a:ext cx="2057400" cy="231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C94A9C6C-1472-49E2-A08D-475DB4E3CBD3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55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6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just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lucarivastudio.ecommerceopen.it/erasmusfields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eg"/><Relationship Id="rId18" Type="http://schemas.openxmlformats.org/officeDocument/2006/relationships/image" Target="../media/image43.png"/><Relationship Id="rId26" Type="http://schemas.openxmlformats.org/officeDocument/2006/relationships/image" Target="../media/image51.jpe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tiff"/><Relationship Id="rId17" Type="http://schemas.openxmlformats.org/officeDocument/2006/relationships/image" Target="../media/image42.jpeg"/><Relationship Id="rId25" Type="http://schemas.openxmlformats.org/officeDocument/2006/relationships/image" Target="../media/image50.png"/><Relationship Id="rId2" Type="http://schemas.openxmlformats.org/officeDocument/2006/relationships/image" Target="../media/image5.png"/><Relationship Id="rId16" Type="http://schemas.openxmlformats.org/officeDocument/2006/relationships/image" Target="../media/image41.png"/><Relationship Id="rId20" Type="http://schemas.openxmlformats.org/officeDocument/2006/relationships/image" Target="../media/image45.jpeg"/><Relationship Id="rId29" Type="http://schemas.openxmlformats.org/officeDocument/2006/relationships/image" Target="../media/image5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24" Type="http://schemas.openxmlformats.org/officeDocument/2006/relationships/image" Target="../media/image49.png"/><Relationship Id="rId32" Type="http://schemas.openxmlformats.org/officeDocument/2006/relationships/image" Target="../media/image57.png"/><Relationship Id="rId5" Type="http://schemas.openxmlformats.org/officeDocument/2006/relationships/image" Target="../media/image30.png"/><Relationship Id="rId15" Type="http://schemas.openxmlformats.org/officeDocument/2006/relationships/image" Target="../media/image40.jpeg"/><Relationship Id="rId23" Type="http://schemas.openxmlformats.org/officeDocument/2006/relationships/image" Target="../media/image48.jpeg"/><Relationship Id="rId28" Type="http://schemas.openxmlformats.org/officeDocument/2006/relationships/image" Target="../media/image53.png"/><Relationship Id="rId10" Type="http://schemas.openxmlformats.org/officeDocument/2006/relationships/image" Target="../media/image35.png"/><Relationship Id="rId19" Type="http://schemas.openxmlformats.org/officeDocument/2006/relationships/image" Target="../media/image44.jpeg"/><Relationship Id="rId31" Type="http://schemas.openxmlformats.org/officeDocument/2006/relationships/image" Target="../media/image56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Relationship Id="rId22" Type="http://schemas.openxmlformats.org/officeDocument/2006/relationships/image" Target="../media/image47.jpeg"/><Relationship Id="rId27" Type="http://schemas.openxmlformats.org/officeDocument/2006/relationships/image" Target="../media/image52.jpeg"/><Relationship Id="rId30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31648" y="1848751"/>
            <a:ext cx="8680704" cy="1268522"/>
          </a:xfrm>
        </p:spPr>
        <p:txBody>
          <a:bodyPr anchor="ctr" anchorCtr="0">
            <a:noAutofit/>
          </a:bodyPr>
          <a:lstStyle/>
          <a:p>
            <a:r>
              <a:rPr lang="en-US" dirty="0"/>
              <a:t>FIELDS early project results</a:t>
            </a:r>
          </a:p>
        </p:txBody>
      </p:sp>
      <p:sp>
        <p:nvSpPr>
          <p:cNvPr id="4" name="Υπότιτλος 3"/>
          <p:cNvSpPr>
            <a:spLocks noGrp="1"/>
          </p:cNvSpPr>
          <p:nvPr>
            <p:ph type="subTitle" idx="1"/>
          </p:nvPr>
        </p:nvSpPr>
        <p:spPr>
          <a:xfrm>
            <a:off x="1143000" y="3505850"/>
            <a:ext cx="6858000" cy="966379"/>
          </a:xfrm>
        </p:spPr>
        <p:txBody>
          <a:bodyPr>
            <a:normAutofit/>
          </a:bodyPr>
          <a:lstStyle/>
          <a:p>
            <a:r>
              <a:rPr lang="en-US" dirty="0"/>
              <a:t>Francesca Sanna, Project Manager</a:t>
            </a:r>
          </a:p>
          <a:p>
            <a:r>
              <a:rPr lang="en-US" dirty="0"/>
              <a:t>francesca.sanna@unito.it</a:t>
            </a:r>
          </a:p>
          <a:p>
            <a:endParaRPr lang="en-US" dirty="0"/>
          </a:p>
        </p:txBody>
      </p:sp>
      <p:sp>
        <p:nvSpPr>
          <p:cNvPr id="6" name="Υπότιτλος 2"/>
          <p:cNvSpPr txBox="1">
            <a:spLocks/>
          </p:cNvSpPr>
          <p:nvPr/>
        </p:nvSpPr>
        <p:spPr>
          <a:xfrm>
            <a:off x="1143000" y="3397844"/>
            <a:ext cx="6858000" cy="966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7" name="Υπότιτλος 2"/>
          <p:cNvSpPr txBox="1">
            <a:spLocks/>
          </p:cNvSpPr>
          <p:nvPr/>
        </p:nvSpPr>
        <p:spPr>
          <a:xfrm>
            <a:off x="1143000" y="4758644"/>
            <a:ext cx="6858000" cy="1274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2</a:t>
            </a:r>
            <a:r>
              <a:rPr lang="en-US" sz="1800" b="1" baseline="30000" dirty="0"/>
              <a:t>nd</a:t>
            </a:r>
            <a:r>
              <a:rPr lang="en-US" sz="1800" b="1" dirty="0"/>
              <a:t> Partnering meeting</a:t>
            </a:r>
          </a:p>
          <a:p>
            <a:r>
              <a:rPr lang="en-US" sz="1800" dirty="0"/>
              <a:t>29 June 2020</a:t>
            </a:r>
          </a:p>
          <a:p>
            <a:r>
              <a:rPr lang="en-US" sz="1800" dirty="0"/>
              <a:t>UNITO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83994EE-9A29-4A28-82BC-15B80EFFE75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4710" y="521699"/>
            <a:ext cx="2451592" cy="1061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0938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1B7DC99D-461D-45A1-9F69-2393FFA0C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03" y="834229"/>
            <a:ext cx="7515687" cy="500889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9524AB4-A94C-4098-983D-D80246A09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Policy and advocacy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67AA75-850B-4712-9E85-75F4200D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58C2560-8456-4745-8F79-5C5E206D0F2A}"/>
              </a:ext>
            </a:extLst>
          </p:cNvPr>
          <p:cNvSpPr/>
          <p:nvPr/>
        </p:nvSpPr>
        <p:spPr>
          <a:xfrm>
            <a:off x="1406572" y="5946545"/>
            <a:ext cx="6830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http://www.erasmus-fields.eu/management/?q=policy-and-advocacy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008389D-0B50-456B-9A5F-F751C088F9B1}"/>
              </a:ext>
            </a:extLst>
          </p:cNvPr>
          <p:cNvSpPr/>
          <p:nvPr/>
        </p:nvSpPr>
        <p:spPr>
          <a:xfrm>
            <a:off x="3010890" y="1049650"/>
            <a:ext cx="5114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18 Policy and advocacy inserted so far!</a:t>
            </a:r>
          </a:p>
        </p:txBody>
      </p:sp>
    </p:spTree>
    <p:extLst>
      <p:ext uri="{BB962C8B-B14F-4D97-AF65-F5344CB8AC3E}">
        <p14:creationId xmlns:p14="http://schemas.microsoft.com/office/powerpoint/2010/main" val="1959597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8C50D5F-24D8-481C-B896-36567AC0C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517DE697-788F-4A7A-BD15-BBBB24D4DBC8}"/>
              </a:ext>
            </a:extLst>
          </p:cNvPr>
          <p:cNvSpPr txBox="1">
            <a:spLocks/>
          </p:cNvSpPr>
          <p:nvPr/>
        </p:nvSpPr>
        <p:spPr>
          <a:xfrm>
            <a:off x="2200275" y="1746821"/>
            <a:ext cx="6315076" cy="1224916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344F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i="1" dirty="0"/>
              <a:t>Questions and comments</a:t>
            </a:r>
            <a:endParaRPr lang="en-US" dirty="0"/>
          </a:p>
        </p:txBody>
      </p:sp>
      <p:sp>
        <p:nvSpPr>
          <p:cNvPr id="6" name="Θέση κειμένου 6">
            <a:extLst>
              <a:ext uri="{FF2B5EF4-FFF2-40B4-BE49-F238E27FC236}">
                <a16:creationId xmlns:a16="http://schemas.microsoft.com/office/drawing/2014/main" id="{65701615-B5C4-4862-B264-D8126C291B1A}"/>
              </a:ext>
            </a:extLst>
          </p:cNvPr>
          <p:cNvSpPr txBox="1">
            <a:spLocks/>
          </p:cNvSpPr>
          <p:nvPr/>
        </p:nvSpPr>
        <p:spPr>
          <a:xfrm>
            <a:off x="3741060" y="2921398"/>
            <a:ext cx="4688097" cy="593503"/>
          </a:xfrm>
          <a:prstGeom prst="rect">
            <a:avLst/>
          </a:prstGeom>
        </p:spPr>
        <p:txBody>
          <a:bodyPr/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/>
              <a:t>At the end of the WP session</a:t>
            </a:r>
          </a:p>
        </p:txBody>
      </p:sp>
    </p:spTree>
    <p:extLst>
      <p:ext uri="{BB962C8B-B14F-4D97-AF65-F5344CB8AC3E}">
        <p14:creationId xmlns:p14="http://schemas.microsoft.com/office/powerpoint/2010/main" val="196306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3BDF1C-1CF6-4661-9D52-3F23FFC8D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278152"/>
            <a:ext cx="7886700" cy="3405100"/>
          </a:xfrm>
        </p:spPr>
        <p:txBody>
          <a:bodyPr/>
          <a:lstStyle/>
          <a:p>
            <a:pPr marL="0" indent="0">
              <a:buNone/>
            </a:pPr>
            <a:r>
              <a:rPr lang="es-ES" b="1" i="1" dirty="0" err="1">
                <a:solidFill>
                  <a:schemeClr val="accent6">
                    <a:lumMod val="75000"/>
                  </a:schemeClr>
                </a:solidFill>
              </a:rPr>
              <a:t>Task</a:t>
            </a:r>
            <a:r>
              <a:rPr lang="es-E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1" i="1" dirty="0">
                <a:solidFill>
                  <a:schemeClr val="accent6">
                    <a:lumMod val="75000"/>
                  </a:schemeClr>
                </a:solidFill>
              </a:rPr>
              <a:t>4.3: Map creation, update and use (UNITO), M4-M48</a:t>
            </a:r>
          </a:p>
          <a:p>
            <a:pPr marL="0" indent="0">
              <a:buNone/>
            </a:pPr>
            <a:r>
              <a:rPr lang="it-IT" i="1" dirty="0"/>
              <a:t>Francesca Sanna (UNITO)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b="1" i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D4.3: Online public platform and map (M12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s-ES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S" b="1" i="1" dirty="0" err="1">
                <a:solidFill>
                  <a:schemeClr val="accent6">
                    <a:lumMod val="75000"/>
                  </a:schemeClr>
                </a:solidFill>
              </a:rPr>
              <a:t>Task</a:t>
            </a:r>
            <a:r>
              <a:rPr lang="es-ES" b="1" i="1" dirty="0">
                <a:solidFill>
                  <a:schemeClr val="accent6">
                    <a:lumMod val="75000"/>
                  </a:schemeClr>
                </a:solidFill>
              </a:rPr>
              <a:t> 4.4: </a:t>
            </a:r>
            <a:r>
              <a:rPr lang="es-ES" b="1" i="1" dirty="0" err="1">
                <a:solidFill>
                  <a:schemeClr val="accent6">
                    <a:lumMod val="75000"/>
                  </a:schemeClr>
                </a:solidFill>
              </a:rPr>
              <a:t>Translation</a:t>
            </a:r>
            <a:r>
              <a:rPr lang="es-ES" b="1" i="1" dirty="0">
                <a:solidFill>
                  <a:schemeClr val="accent6">
                    <a:lumMod val="75000"/>
                  </a:schemeClr>
                </a:solidFill>
              </a:rPr>
              <a:t> (CONFAGRI), M4-M48</a:t>
            </a:r>
          </a:p>
          <a:p>
            <a:pPr marL="0" indent="0">
              <a:buNone/>
            </a:pPr>
            <a:r>
              <a:rPr lang="it-IT" i="1" dirty="0"/>
              <a:t>Camilla </a:t>
            </a:r>
            <a:r>
              <a:rPr lang="it-IT" i="1" dirty="0" err="1"/>
              <a:t>Tomao</a:t>
            </a:r>
            <a:r>
              <a:rPr lang="en-US" i="1" dirty="0"/>
              <a:t> (CONFAGRICOLTURA)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6E4C0E-A020-4D71-9D74-75F6D041A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D6416BF9-EF72-4CF6-BB56-1CE167682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9238"/>
            <a:ext cx="7886700" cy="539750"/>
          </a:xfrm>
        </p:spPr>
        <p:txBody>
          <a:bodyPr/>
          <a:lstStyle/>
          <a:p>
            <a:r>
              <a:rPr lang="en-GB" dirty="0"/>
              <a:t>WP4 – Implementation (AERES)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188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EF1135A-F497-4A27-889E-81855A023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Τίτλος 6">
            <a:extLst>
              <a:ext uri="{FF2B5EF4-FFF2-40B4-BE49-F238E27FC236}">
                <a16:creationId xmlns:a16="http://schemas.microsoft.com/office/drawing/2014/main" id="{8A86A0F6-BE52-4912-8312-7CCBFF4D4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9238"/>
            <a:ext cx="7886700" cy="539750"/>
          </a:xfrm>
        </p:spPr>
        <p:txBody>
          <a:bodyPr/>
          <a:lstStyle/>
          <a:p>
            <a:r>
              <a:rPr lang="es-ES" dirty="0" err="1"/>
              <a:t>Task</a:t>
            </a:r>
            <a:r>
              <a:rPr lang="es-ES" dirty="0"/>
              <a:t> 4.3: </a:t>
            </a:r>
            <a:r>
              <a:rPr lang="es-ES" dirty="0" err="1"/>
              <a:t>Map</a:t>
            </a:r>
            <a:r>
              <a:rPr lang="es-ES" dirty="0"/>
              <a:t> </a:t>
            </a:r>
            <a:r>
              <a:rPr lang="es-ES" dirty="0" err="1"/>
              <a:t>creation</a:t>
            </a:r>
            <a:r>
              <a:rPr lang="es-ES" dirty="0"/>
              <a:t>, </a:t>
            </a:r>
            <a:r>
              <a:rPr lang="es-ES" dirty="0" err="1"/>
              <a:t>update</a:t>
            </a:r>
            <a:r>
              <a:rPr lang="es-ES" dirty="0"/>
              <a:t> and use</a:t>
            </a:r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8DB7014-0633-4503-92B6-384BF49D9A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780961"/>
            <a:ext cx="5609414" cy="4566342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396B5D6B-14BA-41B4-9A80-E5D695A1375E}"/>
              </a:ext>
            </a:extLst>
          </p:cNvPr>
          <p:cNvSpPr/>
          <p:nvPr/>
        </p:nvSpPr>
        <p:spPr>
          <a:xfrm>
            <a:off x="361099" y="5339275"/>
            <a:ext cx="8421802" cy="1029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will be kept updated during the project lifetime and maintained afterwards. </a:t>
            </a:r>
            <a:b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/>
              <a:t>The databases will be further used in</a:t>
            </a:r>
            <a:r>
              <a:rPr lang="en-GB" b="1" dirty="0"/>
              <a:t> Task 4.3 </a:t>
            </a:r>
            <a:r>
              <a:rPr lang="en-GB" dirty="0"/>
              <a:t>and integrated with a geographical map as an additional layer on the website. </a:t>
            </a:r>
            <a:endParaRPr lang="en-GB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1335A41-A59B-41FE-9CFF-9EA2470AEDE6}"/>
              </a:ext>
            </a:extLst>
          </p:cNvPr>
          <p:cNvSpPr/>
          <p:nvPr/>
        </p:nvSpPr>
        <p:spPr>
          <a:xfrm rot="361651">
            <a:off x="4699773" y="985001"/>
            <a:ext cx="2744196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About 65 records inserted so far!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4D3E8EA-80B5-45F6-8A44-C1C8FEA26F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775"/>
          <a:stretch/>
        </p:blipFill>
        <p:spPr>
          <a:xfrm>
            <a:off x="6430673" y="2306412"/>
            <a:ext cx="2159618" cy="2978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402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DAF364-109B-4AB4-81ED-DAEA7B3C0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Task 5.2: Funding opportunities (LLL-P), M7-M24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1A345E8-FF9D-4FD1-A26A-1C0493522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85BF35D-02DA-4658-BA0D-459A07AE6A0B}"/>
              </a:ext>
            </a:extLst>
          </p:cNvPr>
          <p:cNvSpPr/>
          <p:nvPr/>
        </p:nvSpPr>
        <p:spPr>
          <a:xfrm>
            <a:off x="628650" y="769949"/>
            <a:ext cx="81153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In this task partners will study and list the funding opportunities available to support the skills strategies and the future use of FIELDS’ outputs.</a:t>
            </a:r>
            <a:endParaRPr lang="en-GB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Two levels will be studied (regional/national and EU levels), each partner will list the regional and national funding opportunities using the EU tender portal and the local authorities materials.</a:t>
            </a:r>
          </a:p>
          <a:p>
            <a:pPr>
              <a:spcAft>
                <a:spcPts val="0"/>
              </a:spcAft>
            </a:pPr>
            <a:endParaRPr lang="en-GB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The following partners will be responsible for each country:</a:t>
            </a:r>
            <a:endParaRPr lang="en-GB" dirty="0"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r-FR" dirty="0" err="1">
                <a:solidFill>
                  <a:srgbClr val="000000"/>
                </a:solidFill>
                <a:ea typeface="Times New Roman" panose="02020603050405020304" pitchFamily="18" charset="0"/>
              </a:rPr>
              <a:t>Austria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: LVA and AP</a:t>
            </a:r>
            <a:endParaRPr lang="en-GB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France: ACTIA, AC3A</a:t>
            </a:r>
            <a:endParaRPr lang="en-GB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Germany: UHOH</a:t>
            </a:r>
            <a:endParaRPr lang="en-GB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r-FR" dirty="0" err="1">
                <a:solidFill>
                  <a:srgbClr val="000000"/>
                </a:solidFill>
                <a:ea typeface="Times New Roman" panose="02020603050405020304" pitchFamily="18" charset="0"/>
              </a:rPr>
              <a:t>Greece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: GAIA, SEVT, and CERTH</a:t>
            </a:r>
            <a:endParaRPr lang="en-GB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Ireland: ICOS</a:t>
            </a:r>
            <a:endParaRPr lang="en-GB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r-FR" dirty="0" err="1">
                <a:solidFill>
                  <a:srgbClr val="000000"/>
                </a:solidFill>
                <a:ea typeface="Times New Roman" panose="02020603050405020304" pitchFamily="18" charset="0"/>
              </a:rPr>
              <a:t>Italy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: CONFAGRI and INFOR</a:t>
            </a:r>
            <a:endParaRPr lang="en-GB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r-FR" dirty="0" err="1">
                <a:solidFill>
                  <a:srgbClr val="000000"/>
                </a:solidFill>
                <a:ea typeface="Times New Roman" panose="02020603050405020304" pitchFamily="18" charset="0"/>
              </a:rPr>
              <a:t>Netherlands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: WUR and AERES</a:t>
            </a:r>
            <a:endParaRPr lang="en-GB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Portugal: </a:t>
            </a:r>
            <a:r>
              <a:rPr lang="fr-FR" dirty="0" err="1">
                <a:solidFill>
                  <a:srgbClr val="000000"/>
                </a:solidFill>
                <a:ea typeface="Times New Roman" panose="02020603050405020304" pitchFamily="18" charset="0"/>
              </a:rPr>
              <a:t>Confagri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 PT</a:t>
            </a:r>
            <a:endParaRPr lang="en-GB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Spain: FIAB, SCOOP</a:t>
            </a:r>
            <a:endParaRPr lang="en-GB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r-FR" dirty="0" err="1">
                <a:solidFill>
                  <a:srgbClr val="000000"/>
                </a:solidFill>
                <a:ea typeface="Times New Roman" panose="02020603050405020304" pitchFamily="18" charset="0"/>
              </a:rPr>
              <a:t>Slovenia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: GZS-ZKZP</a:t>
            </a:r>
          </a:p>
          <a:p>
            <a:pPr marL="342900" lvl="0" indent="-342900" fontAlgn="base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fr-FR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lvl="0" fontAlgn="base">
              <a:spcAft>
                <a:spcPts val="0"/>
              </a:spcAft>
              <a:tabLst>
                <a:tab pos="457200" algn="l"/>
              </a:tabLst>
            </a:pPr>
            <a:r>
              <a:rPr lang="en-US" dirty="0"/>
              <a:t>All opportunities will be uploaded in the platform made in T4.3 to ensure easy monitoring and use by partners and external stakeholders. </a:t>
            </a:r>
            <a:endParaRPr lang="en-GB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772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3BDF1C-1CF6-4661-9D52-3F23FFC8D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17870"/>
            <a:ext cx="8127022" cy="479713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s-ES" b="1" dirty="0" err="1">
                <a:solidFill>
                  <a:schemeClr val="accent6">
                    <a:lumMod val="75000"/>
                  </a:schemeClr>
                </a:solidFill>
              </a:rPr>
              <a:t>Task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 6.1 –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</a:rPr>
              <a:t>Quality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 Plan (CERTH)</a:t>
            </a:r>
          </a:p>
          <a:p>
            <a:pPr algn="l" fontAlgn="t"/>
            <a:r>
              <a:rPr lang="en-GB" sz="1800" b="1" i="1" dirty="0"/>
              <a:t>D6.1: Quality plan (CERTH), M1-M4 </a:t>
            </a:r>
          </a:p>
          <a:p>
            <a:pPr marL="0" indent="0" algn="l" fontAlgn="t">
              <a:buNone/>
            </a:pPr>
            <a:r>
              <a:rPr lang="it-IT" sz="1800" b="1" dirty="0"/>
              <a:t>	</a:t>
            </a:r>
            <a:r>
              <a:rPr lang="it-IT" sz="1800" dirty="0" err="1"/>
              <a:t>Aivazidou</a:t>
            </a:r>
            <a:r>
              <a:rPr lang="it-IT" sz="1800" dirty="0"/>
              <a:t>/</a:t>
            </a:r>
            <a:r>
              <a:rPr lang="it-IT" sz="1800" dirty="0" err="1"/>
              <a:t>Rodias</a:t>
            </a:r>
            <a:r>
              <a:rPr lang="it-IT" sz="1800" dirty="0"/>
              <a:t> (CERTH)</a:t>
            </a:r>
          </a:p>
          <a:p>
            <a:pPr marL="0" indent="0" algn="l" fontAlgn="t">
              <a:buNone/>
            </a:pPr>
            <a:endParaRPr lang="en-GB" sz="1800" dirty="0"/>
          </a:p>
          <a:p>
            <a:pPr algn="l" fontAlgn="t"/>
            <a:r>
              <a:rPr lang="en-GB" sz="1800" b="1" i="1" dirty="0"/>
              <a:t>D6.2: Evaluation Grids (INFOR), M5-M6 </a:t>
            </a:r>
          </a:p>
          <a:p>
            <a:pPr marL="0" indent="0" algn="l" fontAlgn="t">
              <a:buNone/>
            </a:pPr>
            <a:r>
              <a:rPr lang="it-IT" sz="1800" dirty="0"/>
              <a:t>	Giuseppe Vanella (INFOR)</a:t>
            </a:r>
          </a:p>
          <a:p>
            <a:pPr algn="l" fontAlgn="t"/>
            <a:endParaRPr lang="it-IT" sz="1800" b="1" dirty="0"/>
          </a:p>
          <a:p>
            <a:pPr marL="0" indent="0" algn="ctr" fontAlgn="t">
              <a:buNone/>
            </a:pPr>
            <a:r>
              <a:rPr lang="it-IT" sz="1800" b="1" dirty="0">
                <a:solidFill>
                  <a:srgbClr val="FF0000"/>
                </a:solidFill>
              </a:rPr>
              <a:t>FOR THE HIGH STEERING COMMITTEE (HSC): </a:t>
            </a:r>
          </a:p>
          <a:p>
            <a:pPr lvl="1" algn="l" fontAlgn="t"/>
            <a:endParaRPr lang="it-IT" sz="1800" b="1" u="sng" dirty="0">
              <a:solidFill>
                <a:srgbClr val="304A89"/>
              </a:solidFill>
            </a:endParaRPr>
          </a:p>
          <a:p>
            <a:pPr lvl="1" algn="l" fontAlgn="t"/>
            <a:r>
              <a:rPr lang="it-IT" sz="1800" b="1" u="sng" dirty="0">
                <a:solidFill>
                  <a:srgbClr val="304A89"/>
                </a:solidFill>
              </a:rPr>
              <a:t>D6.2 </a:t>
            </a:r>
            <a:r>
              <a:rPr lang="it-IT" sz="1800" b="1" u="sng" dirty="0" err="1">
                <a:solidFill>
                  <a:srgbClr val="304A89"/>
                </a:solidFill>
              </a:rPr>
              <a:t>Annex</a:t>
            </a:r>
            <a:r>
              <a:rPr lang="it-IT" sz="1800" b="1" u="sng" dirty="0">
                <a:solidFill>
                  <a:srgbClr val="304A89"/>
                </a:solidFill>
              </a:rPr>
              <a:t> I - Deliverable </a:t>
            </a:r>
            <a:r>
              <a:rPr lang="it-IT" sz="1800" b="1" u="sng" dirty="0" err="1">
                <a:solidFill>
                  <a:srgbClr val="304A89"/>
                </a:solidFill>
              </a:rPr>
              <a:t>assessment</a:t>
            </a:r>
            <a:r>
              <a:rPr lang="it-IT" sz="1800" b="1" u="sng" dirty="0">
                <a:solidFill>
                  <a:srgbClr val="304A89"/>
                </a:solidFill>
              </a:rPr>
              <a:t> </a:t>
            </a:r>
            <a:r>
              <a:rPr lang="it-IT" sz="1800" b="1" u="sng" dirty="0" err="1">
                <a:solidFill>
                  <a:srgbClr val="304A89"/>
                </a:solidFill>
              </a:rPr>
              <a:t>Grid</a:t>
            </a:r>
            <a:endParaRPr lang="it-IT" sz="1800" b="1" u="sng" dirty="0">
              <a:solidFill>
                <a:srgbClr val="304A89"/>
              </a:solidFill>
            </a:endParaRPr>
          </a:p>
          <a:p>
            <a:pPr marL="457200" lvl="1" indent="0" algn="l" fontAlgn="t">
              <a:buNone/>
            </a:pPr>
            <a:r>
              <a:rPr lang="en-GB" dirty="0"/>
              <a:t>	Downloadable from the management portal </a:t>
            </a:r>
          </a:p>
          <a:p>
            <a:pPr marL="0" indent="0">
              <a:buNone/>
            </a:pPr>
            <a:endParaRPr lang="es-ES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6E4C0E-A020-4D71-9D74-75F6D041A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1F761E90-6974-4D82-AE8A-ED4F4C1B1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8749"/>
            <a:ext cx="7886700" cy="540960"/>
          </a:xfrm>
        </p:spPr>
        <p:txBody>
          <a:bodyPr/>
          <a:lstStyle/>
          <a:p>
            <a:r>
              <a:rPr lang="en-GB" dirty="0"/>
              <a:t>WP6 – Quality Assessment (CERTH)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5ED2FF0-E785-4C86-94B0-F824F1652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5" b="3420"/>
          <a:stretch/>
        </p:blipFill>
        <p:spPr>
          <a:xfrm>
            <a:off x="388328" y="3300123"/>
            <a:ext cx="7598112" cy="2960934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A6B5B8F5-F2B1-41DC-B298-90C9BF47923F}"/>
              </a:ext>
            </a:extLst>
          </p:cNvPr>
          <p:cNvSpPr/>
          <p:nvPr/>
        </p:nvSpPr>
        <p:spPr>
          <a:xfrm>
            <a:off x="3895724" y="3918995"/>
            <a:ext cx="4859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2E74B5"/>
                </a:solidFill>
              </a:rPr>
              <a:t>http://www.erasmus-fields.eu/management/?q=node/1164</a:t>
            </a:r>
          </a:p>
        </p:txBody>
      </p:sp>
    </p:spTree>
    <p:extLst>
      <p:ext uri="{BB962C8B-B14F-4D97-AF65-F5344CB8AC3E}">
        <p14:creationId xmlns:p14="http://schemas.microsoft.com/office/powerpoint/2010/main" val="8267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3BDF1C-1CF6-4661-9D52-3F23FFC8D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" y="1304732"/>
            <a:ext cx="7564314" cy="4794404"/>
          </a:xfrm>
        </p:spPr>
        <p:txBody>
          <a:bodyPr>
            <a:normAutofit/>
          </a:bodyPr>
          <a:lstStyle/>
          <a:p>
            <a:pPr marL="0" indent="0" algn="l" fontAlgn="t">
              <a:buNone/>
            </a:pPr>
            <a:endParaRPr lang="en-GB" dirty="0"/>
          </a:p>
          <a:p>
            <a:pPr marL="0" indent="0" algn="l" fontAlgn="t">
              <a:buNone/>
            </a:pPr>
            <a:r>
              <a:rPr lang="en-GB" sz="2100" b="1" dirty="0">
                <a:solidFill>
                  <a:schemeClr val="accent6">
                    <a:lumMod val="75000"/>
                  </a:schemeClr>
                </a:solidFill>
              </a:rPr>
              <a:t>Task 7.1: Dissemination plan (LVA), M1-M9 </a:t>
            </a:r>
          </a:p>
          <a:p>
            <a:pPr marL="0" indent="0" algn="l" fontAlgn="t">
              <a:buNone/>
            </a:pPr>
            <a:r>
              <a:rPr lang="en-GB" sz="1800" dirty="0"/>
              <a:t>Julian </a:t>
            </a:r>
            <a:r>
              <a:rPr lang="en-GB" sz="1800" dirty="0" err="1"/>
              <a:t>Drausinger</a:t>
            </a:r>
            <a:r>
              <a:rPr lang="en-GB" sz="1800" dirty="0"/>
              <a:t>, Katharina </a:t>
            </a:r>
            <a:r>
              <a:rPr lang="en-GB" sz="1800" dirty="0" err="1"/>
              <a:t>Stollewerk</a:t>
            </a:r>
            <a:r>
              <a:rPr lang="en-GB" sz="1800" dirty="0"/>
              <a:t> (LVA)</a:t>
            </a:r>
          </a:p>
          <a:p>
            <a:pPr algn="l" fontAlgn="t"/>
            <a:r>
              <a:rPr lang="it-IT" sz="1800" b="1" u="sng" dirty="0">
                <a:solidFill>
                  <a:srgbClr val="304A89"/>
                </a:solidFill>
              </a:rPr>
              <a:t>D7.1 </a:t>
            </a:r>
            <a:r>
              <a:rPr lang="it-IT" sz="1800" b="1" u="sng" dirty="0" err="1">
                <a:solidFill>
                  <a:srgbClr val="304A89"/>
                </a:solidFill>
              </a:rPr>
              <a:t>Dissemination</a:t>
            </a:r>
            <a:r>
              <a:rPr lang="it-IT" sz="1800" b="1" u="sng" dirty="0">
                <a:solidFill>
                  <a:srgbClr val="304A89"/>
                </a:solidFill>
              </a:rPr>
              <a:t> plan (M9)</a:t>
            </a:r>
          </a:p>
          <a:p>
            <a:pPr algn="l" fontAlgn="t"/>
            <a:endParaRPr lang="en-GB" sz="1800" dirty="0"/>
          </a:p>
          <a:p>
            <a:pPr marL="1160463" indent="-1160463" algn="l" fontAlgn="t">
              <a:buNone/>
            </a:pPr>
            <a:r>
              <a:rPr lang="en-GB" sz="2100" b="1" dirty="0">
                <a:solidFill>
                  <a:schemeClr val="accent6">
                    <a:lumMod val="75000"/>
                  </a:schemeClr>
                </a:solidFill>
              </a:rPr>
              <a:t>Task 7.2: Communication and dissemination campaign (FIAB), M1-M48  </a:t>
            </a:r>
          </a:p>
          <a:p>
            <a:pPr marL="1160463" indent="-1160463" algn="l" fontAlgn="t">
              <a:buNone/>
            </a:pPr>
            <a:r>
              <a:rPr lang="it-IT" dirty="0" err="1"/>
              <a:t>Concha</a:t>
            </a:r>
            <a:r>
              <a:rPr lang="it-IT" dirty="0"/>
              <a:t> </a:t>
            </a:r>
            <a:r>
              <a:rPr lang="it-IT" dirty="0" err="1"/>
              <a:t>Avila</a:t>
            </a:r>
            <a:r>
              <a:rPr lang="it-IT" dirty="0"/>
              <a:t> (FIAB)</a:t>
            </a:r>
            <a:endParaRPr lang="en-GB" dirty="0"/>
          </a:p>
          <a:p>
            <a:pPr marL="0" indent="0">
              <a:buNone/>
            </a:pPr>
            <a:r>
              <a:rPr lang="en-GB" sz="1800" b="1" u="sng" dirty="0">
                <a:solidFill>
                  <a:srgbClr val="304A89"/>
                </a:solidFill>
              </a:rPr>
              <a:t>D7.2: Public Website (M3)</a:t>
            </a:r>
          </a:p>
          <a:p>
            <a:pPr marL="0" indent="0">
              <a:buNone/>
            </a:pPr>
            <a:r>
              <a:rPr lang="en-GB" sz="1800" b="1" u="sng" dirty="0">
                <a:solidFill>
                  <a:srgbClr val="304A89"/>
                </a:solidFill>
              </a:rPr>
              <a:t>D7.3: Project leaflet and poster (M6)</a:t>
            </a:r>
          </a:p>
          <a:p>
            <a:pPr marL="0" indent="0">
              <a:buNone/>
            </a:pPr>
            <a:r>
              <a:rPr lang="en-GB" sz="1800" b="1" u="sng" dirty="0">
                <a:solidFill>
                  <a:srgbClr val="304A89"/>
                </a:solidFill>
              </a:rPr>
              <a:t>D7.4: Report on dissemination action (M48)</a:t>
            </a:r>
            <a:endParaRPr lang="es-ES" sz="18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6E4C0E-A020-4D71-9D74-75F6D041A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504C2783-64C7-4CBD-B277-622FBED51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48749"/>
            <a:ext cx="8222273" cy="540960"/>
          </a:xfrm>
        </p:spPr>
        <p:txBody>
          <a:bodyPr/>
          <a:lstStyle/>
          <a:p>
            <a:r>
              <a:rPr lang="en-GB" sz="2600" b="1"/>
              <a:t>WP7 - Dissemination and communication (ACTIA)</a:t>
            </a:r>
            <a:endParaRPr lang="en-GB" sz="2600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4B48F7E8-DA66-417D-851B-DDAC5DC7657E}"/>
              </a:ext>
            </a:extLst>
          </p:cNvPr>
          <p:cNvSpPr/>
          <p:nvPr/>
        </p:nvSpPr>
        <p:spPr>
          <a:xfrm>
            <a:off x="628649" y="935400"/>
            <a:ext cx="4441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GB" dirty="0"/>
              <a:t>Christophe Cotillon, Gemma </a:t>
            </a:r>
            <a:r>
              <a:rPr lang="en-GB" dirty="0" err="1"/>
              <a:t>Cornuau</a:t>
            </a:r>
            <a:r>
              <a:rPr lang="en-GB" dirty="0"/>
              <a:t> (ACTIA)</a:t>
            </a:r>
          </a:p>
        </p:txBody>
      </p:sp>
    </p:spTree>
    <p:extLst>
      <p:ext uri="{BB962C8B-B14F-4D97-AF65-F5344CB8AC3E}">
        <p14:creationId xmlns:p14="http://schemas.microsoft.com/office/powerpoint/2010/main" val="3207401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CA1A3C5-45EA-4583-986C-A8F5DA7C3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8F6372D-2628-46C0-87C7-7A77EDEB6B49}"/>
              </a:ext>
            </a:extLst>
          </p:cNvPr>
          <p:cNvSpPr/>
          <p:nvPr/>
        </p:nvSpPr>
        <p:spPr>
          <a:xfrm>
            <a:off x="622950" y="3117117"/>
            <a:ext cx="7465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hlinkClick r:id="rId2"/>
              </a:rPr>
              <a:t>https://lucarivastudio.ecommerceopen.it/erasmusfields/</a:t>
            </a:r>
            <a:r>
              <a:rPr lang="en-GB" sz="2400" dirty="0"/>
              <a:t> </a:t>
            </a:r>
          </a:p>
        </p:txBody>
      </p:sp>
      <p:sp>
        <p:nvSpPr>
          <p:cNvPr id="7" name="Τίτλος 6">
            <a:extLst>
              <a:ext uri="{FF2B5EF4-FFF2-40B4-BE49-F238E27FC236}">
                <a16:creationId xmlns:a16="http://schemas.microsoft.com/office/drawing/2014/main" id="{C1185255-2928-40D7-9C44-88E3857B1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8749"/>
            <a:ext cx="7976088" cy="540960"/>
          </a:xfrm>
        </p:spPr>
        <p:txBody>
          <a:bodyPr/>
          <a:lstStyle/>
          <a:p>
            <a:r>
              <a:rPr lang="en-US" sz="2400" dirty="0"/>
              <a:t>T7.2 Communication and dissemination campaign (FIAB)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03B8BFF-7E12-463C-8AC4-3B7DA14FE585}"/>
              </a:ext>
            </a:extLst>
          </p:cNvPr>
          <p:cNvSpPr/>
          <p:nvPr/>
        </p:nvSpPr>
        <p:spPr>
          <a:xfrm>
            <a:off x="2145087" y="2747785"/>
            <a:ext cx="4420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First layout,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optimized</a:t>
            </a:r>
            <a:r>
              <a:rPr lang="it-IT" dirty="0"/>
              <a:t> for mobile phone </a:t>
            </a:r>
            <a:endParaRPr lang="en-GB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B26B0D2-3619-425C-8014-5CE3DFDE7490}"/>
              </a:ext>
            </a:extLst>
          </p:cNvPr>
          <p:cNvSpPr/>
          <p:nvPr/>
        </p:nvSpPr>
        <p:spPr>
          <a:xfrm>
            <a:off x="628650" y="2120257"/>
            <a:ext cx="4391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Link to be </a:t>
            </a:r>
            <a:r>
              <a:rPr lang="it-IT" dirty="0" err="1"/>
              <a:t>added</a:t>
            </a:r>
            <a:r>
              <a:rPr lang="it-IT" dirty="0"/>
              <a:t> in the </a:t>
            </a:r>
            <a:r>
              <a:rPr lang="it-IT" dirty="0" err="1"/>
              <a:t>organisation</a:t>
            </a:r>
            <a:r>
              <a:rPr lang="it-IT" dirty="0"/>
              <a:t> website </a:t>
            </a:r>
            <a:endParaRPr lang="en-GB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502FC23-589F-49B9-B809-785B6D78B9FD}"/>
              </a:ext>
            </a:extLst>
          </p:cNvPr>
          <p:cNvSpPr/>
          <p:nvPr/>
        </p:nvSpPr>
        <p:spPr>
          <a:xfrm>
            <a:off x="837136" y="953001"/>
            <a:ext cx="4806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304A89"/>
                </a:solidFill>
              </a:rPr>
              <a:t>D7.2: Public Website (M3)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32E5EEB-3EE8-49AF-BB87-12DF06486626}"/>
              </a:ext>
            </a:extLst>
          </p:cNvPr>
          <p:cNvSpPr/>
          <p:nvPr/>
        </p:nvSpPr>
        <p:spPr>
          <a:xfrm>
            <a:off x="628650" y="4413396"/>
            <a:ext cx="4837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304A89"/>
                </a:solidFill>
              </a:rPr>
              <a:t>D7.3: Project leaflet and poster (M6)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F74114C9-EA19-413A-8FC0-43D653FC5C30}"/>
              </a:ext>
            </a:extLst>
          </p:cNvPr>
          <p:cNvSpPr/>
          <p:nvPr/>
        </p:nvSpPr>
        <p:spPr>
          <a:xfrm>
            <a:off x="1828800" y="147809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www.erasmus-fields.eu</a:t>
            </a:r>
            <a:r>
              <a:rPr lang="en-GB" sz="3200" kern="1400" dirty="0">
                <a:solidFill>
                  <a:srgbClr val="000000"/>
                </a:solidFill>
                <a:latin typeface="Garamond" panose="02020404030301010803" pitchFamily="18" charset="0"/>
              </a:rPr>
              <a:t> </a:t>
            </a:r>
            <a:endParaRPr lang="en-GB" sz="32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5C55BCD1-0D62-4A28-9038-E339C766801B}"/>
              </a:ext>
            </a:extLst>
          </p:cNvPr>
          <p:cNvSpPr/>
          <p:nvPr/>
        </p:nvSpPr>
        <p:spPr>
          <a:xfrm>
            <a:off x="839450" y="5006655"/>
            <a:ext cx="7465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Fist draft ready, </a:t>
            </a:r>
            <a:r>
              <a:rPr lang="it-IT" dirty="0" err="1"/>
              <a:t>prepared</a:t>
            </a:r>
            <a:r>
              <a:rPr lang="it-IT" dirty="0"/>
              <a:t> by an </a:t>
            </a:r>
            <a:r>
              <a:rPr lang="it-IT" dirty="0" err="1"/>
              <a:t>esternal</a:t>
            </a:r>
            <a:r>
              <a:rPr lang="it-IT" dirty="0"/>
              <a:t> </a:t>
            </a:r>
            <a:r>
              <a:rPr lang="it-IT" dirty="0" err="1"/>
              <a:t>desiger</a:t>
            </a:r>
            <a:r>
              <a:rPr lang="it-IT" dirty="0"/>
              <a:t>. </a:t>
            </a:r>
            <a:r>
              <a:rPr lang="it-IT" dirty="0" err="1"/>
              <a:t>It</a:t>
            </a:r>
            <a:r>
              <a:rPr lang="it-IT" dirty="0"/>
              <a:t> will be</a:t>
            </a:r>
            <a:r>
              <a:rPr lang="en-GB" dirty="0"/>
              <a:t> available in the project’s partner languages in hard copy, as well as in electronic format through the project website. 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5D7575C1-E46E-4A32-8B84-7E45745C022B}"/>
              </a:ext>
            </a:extLst>
          </p:cNvPr>
          <p:cNvSpPr/>
          <p:nvPr/>
        </p:nvSpPr>
        <p:spPr>
          <a:xfrm>
            <a:off x="1570893" y="3666736"/>
            <a:ext cx="5743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u="sng" dirty="0"/>
              <a:t>Feedback and comments are very welcome! </a:t>
            </a:r>
          </a:p>
        </p:txBody>
      </p:sp>
    </p:spTree>
    <p:extLst>
      <p:ext uri="{BB962C8B-B14F-4D97-AF65-F5344CB8AC3E}">
        <p14:creationId xmlns:p14="http://schemas.microsoft.com/office/powerpoint/2010/main" val="407931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608D2C-2D72-4DE9-B449-E3EF90223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Templates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3C0F50B-BB83-42EE-B5B8-B7A024A2D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AE76D83-B49D-4FBD-B119-001207323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340"/>
          <a:stretch/>
        </p:blipFill>
        <p:spPr>
          <a:xfrm>
            <a:off x="269631" y="789709"/>
            <a:ext cx="8604738" cy="4520846"/>
          </a:xfrm>
          <a:prstGeom prst="rect">
            <a:avLst/>
          </a:prstGeom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id="{7047A29F-98B2-424E-9382-B6ECD4A650FE}"/>
              </a:ext>
            </a:extLst>
          </p:cNvPr>
          <p:cNvSpPr/>
          <p:nvPr/>
        </p:nvSpPr>
        <p:spPr>
          <a:xfrm>
            <a:off x="1630889" y="1330668"/>
            <a:ext cx="1757079" cy="69742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04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AA9D48-DFDC-4409-B906-B578F97D2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WP8 - Project Management (UNITO)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A23F0BE-E073-4D9D-84CD-AC2F23CEA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19</a:t>
            </a:fld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E663ABA-9FB6-4D92-BC5A-B6C9DF553D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687"/>
          <a:stretch/>
        </p:blipFill>
        <p:spPr>
          <a:xfrm>
            <a:off x="2" y="3674381"/>
            <a:ext cx="8839198" cy="232149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093BB1D-2CAE-4862-86D6-D440991446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40352"/>
            <a:ext cx="9144000" cy="273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00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534ABC-D9CB-42F7-ADDF-A0161AF15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Agenda - Project </a:t>
            </a:r>
            <a:r>
              <a:rPr lang="it-IT" dirty="0" err="1"/>
              <a:t>results</a:t>
            </a:r>
            <a:r>
              <a:rPr lang="it-IT" dirty="0"/>
              <a:t> &amp; Future activities</a:t>
            </a:r>
            <a:br>
              <a:rPr lang="it-IT" dirty="0"/>
            </a:b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833F8D3-5C17-47A4-AF94-F0128AB37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ACC9BAE2-C195-4966-ACB5-F70AA5085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780208"/>
              </p:ext>
            </p:extLst>
          </p:nvPr>
        </p:nvGraphicFramePr>
        <p:xfrm>
          <a:off x="900776" y="719455"/>
          <a:ext cx="7342447" cy="5598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6903">
                  <a:extLst>
                    <a:ext uri="{9D8B030D-6E8A-4147-A177-3AD203B41FA5}">
                      <a16:colId xmlns:a16="http://schemas.microsoft.com/office/drawing/2014/main" val="1899045525"/>
                    </a:ext>
                  </a:extLst>
                </a:gridCol>
                <a:gridCol w="4572398">
                  <a:extLst>
                    <a:ext uri="{9D8B030D-6E8A-4147-A177-3AD203B41FA5}">
                      <a16:colId xmlns:a16="http://schemas.microsoft.com/office/drawing/2014/main" val="697050307"/>
                    </a:ext>
                  </a:extLst>
                </a:gridCol>
                <a:gridCol w="2083146">
                  <a:extLst>
                    <a:ext uri="{9D8B030D-6E8A-4147-A177-3AD203B41FA5}">
                      <a16:colId xmlns:a16="http://schemas.microsoft.com/office/drawing/2014/main" val="2584083674"/>
                    </a:ext>
                  </a:extLst>
                </a:gridCol>
              </a:tblGrid>
              <a:tr h="3178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2" marR="503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AGENDA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2" marR="503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Contributors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2" marR="50302" marT="0" marB="0"/>
                </a:tc>
                <a:extLst>
                  <a:ext uri="{0D108BD9-81ED-4DB2-BD59-A6C34878D82A}">
                    <a16:rowId xmlns:a16="http://schemas.microsoft.com/office/drawing/2014/main" val="3874085456"/>
                  </a:ext>
                </a:extLst>
              </a:tr>
              <a:tr h="403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13:50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2" marR="50302" marT="0" marB="0" anchor="ctr"/>
                </a:tc>
                <a:tc>
                  <a:txBody>
                    <a:bodyPr/>
                    <a:lstStyle/>
                    <a:p>
                      <a:pPr marL="532765" indent="-53276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</a:rPr>
                        <a:t>Welcome </a:t>
                      </a:r>
                      <a:endParaRPr lang="en-GB" sz="1400" b="1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2" marR="503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Remigio Berruto (UNITO)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2" marR="50302" marT="0" marB="0" anchor="ctr"/>
                </a:tc>
                <a:extLst>
                  <a:ext uri="{0D108BD9-81ED-4DB2-BD59-A6C34878D82A}">
                    <a16:rowId xmlns:a16="http://schemas.microsoft.com/office/drawing/2014/main" val="1443906054"/>
                  </a:ext>
                </a:extLst>
              </a:tr>
              <a:tr h="1887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14:00</a:t>
                      </a:r>
                      <a:endParaRPr lang="en-GB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2" marR="50302" marT="0" marB="0" anchor="ctr"/>
                </a:tc>
                <a:tc>
                  <a:txBody>
                    <a:bodyPr/>
                    <a:lstStyle/>
                    <a:p>
                      <a:pPr marL="532765" indent="-53276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</a:rPr>
                        <a:t>WP1 - </a:t>
                      </a:r>
                      <a:r>
                        <a:rPr lang="en-US" sz="1400" b="1" dirty="0">
                          <a:effectLst/>
                        </a:rPr>
                        <a:t>Skills needs identification </a:t>
                      </a:r>
                      <a:r>
                        <a:rPr lang="en-GB" sz="1400" b="1" dirty="0">
                          <a:effectLst/>
                        </a:rPr>
                        <a:t>(ISEKI)</a:t>
                      </a:r>
                    </a:p>
                    <a:p>
                      <a:pPr marL="532765" indent="-532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i="1" dirty="0">
                          <a:effectLst/>
                        </a:rPr>
                        <a:t>Task 1.1: State of the Art (UNITO), M1-M6</a:t>
                      </a:r>
                    </a:p>
                    <a:p>
                      <a:pPr marL="532765" indent="-532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i="1" dirty="0">
                          <a:effectLst/>
                        </a:rPr>
                        <a:t>Task 1.2: Stakeholders strategic mapping (LLL-P), M1- M6</a:t>
                      </a:r>
                    </a:p>
                    <a:p>
                      <a:pPr marL="532765" indent="-532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i="1" dirty="0">
                          <a:effectLst/>
                        </a:rPr>
                        <a:t>Task 1.3: Country and EU focus groups (ISEKI), M2-M9</a:t>
                      </a:r>
                    </a:p>
                    <a:p>
                      <a:pPr marL="532765" indent="-532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i="1" dirty="0">
                          <a:effectLst/>
                        </a:rPr>
                        <a:t>Task 1.4: Bottom-up surveys (ICOS), M9-M12</a:t>
                      </a:r>
                    </a:p>
                    <a:p>
                      <a:pPr marL="532765" indent="-532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i="1" dirty="0">
                          <a:effectLst/>
                        </a:rPr>
                        <a:t>Task 1.5: Future trends analysis (WUR), M8-M15</a:t>
                      </a:r>
                      <a:endParaRPr lang="en-GB" sz="1400" i="1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2" marR="503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400" i="1" dirty="0">
                          <a:effectLst/>
                        </a:rPr>
                        <a:t>Francesca Sanna (UNITO)</a:t>
                      </a:r>
                      <a:endParaRPr lang="en-GB" sz="1400" i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400" i="1" dirty="0">
                          <a:effectLst/>
                        </a:rPr>
                        <a:t>Riccardo </a:t>
                      </a:r>
                      <a:r>
                        <a:rPr lang="it-IT" sz="1400" i="1" dirty="0" err="1">
                          <a:effectLst/>
                        </a:rPr>
                        <a:t>Gulletta</a:t>
                      </a:r>
                      <a:r>
                        <a:rPr lang="it-IT" sz="1400" i="1" dirty="0">
                          <a:effectLst/>
                        </a:rPr>
                        <a:t> (LLL-P)</a:t>
                      </a:r>
                      <a:endParaRPr lang="en-GB" sz="1400" i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i="1" dirty="0">
                          <a:effectLst/>
                        </a:rPr>
                        <a:t>Luis Mayor (ISEKI)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i="1" dirty="0">
                          <a:effectLst/>
                        </a:rPr>
                        <a:t>Billy Goodburn (ICOS)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i="1" dirty="0">
                          <a:effectLst/>
                        </a:rPr>
                        <a:t>Jacques </a:t>
                      </a:r>
                      <a:r>
                        <a:rPr lang="en-GB" sz="1400" i="1" dirty="0" err="1">
                          <a:effectLst/>
                        </a:rPr>
                        <a:t>Trienekens</a:t>
                      </a:r>
                      <a:r>
                        <a:rPr lang="en-GB" sz="1400" i="1" dirty="0">
                          <a:effectLst/>
                        </a:rPr>
                        <a:t> (WUR</a:t>
                      </a:r>
                      <a:r>
                        <a:rPr lang="en-GB" sz="1400" dirty="0">
                          <a:effectLst/>
                        </a:rPr>
                        <a:t>)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2" marR="50302" marT="0" marB="0" anchor="ctr"/>
                </a:tc>
                <a:extLst>
                  <a:ext uri="{0D108BD9-81ED-4DB2-BD59-A6C34878D82A}">
                    <a16:rowId xmlns:a16="http://schemas.microsoft.com/office/drawing/2014/main" val="1370085730"/>
                  </a:ext>
                </a:extLst>
              </a:tr>
              <a:tr h="347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</a:rPr>
                        <a:t>14:40</a:t>
                      </a:r>
                      <a:endParaRPr lang="en-GB" sz="1400" b="1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2" marR="50302" marT="0" marB="0" anchor="ctr"/>
                </a:tc>
                <a:tc>
                  <a:txBody>
                    <a:bodyPr/>
                    <a:lstStyle/>
                    <a:p>
                      <a:pPr marL="532765" indent="-53276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</a:rPr>
                        <a:t>WP1 – Q/A</a:t>
                      </a:r>
                      <a:endParaRPr lang="en-GB" sz="1400" b="1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2" marR="503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2" marR="50302" marT="0" marB="0" anchor="ctr"/>
                </a:tc>
                <a:extLst>
                  <a:ext uri="{0D108BD9-81ED-4DB2-BD59-A6C34878D82A}">
                    <a16:rowId xmlns:a16="http://schemas.microsoft.com/office/drawing/2014/main" val="2910777613"/>
                  </a:ext>
                </a:extLst>
              </a:tr>
              <a:tr h="673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14:50</a:t>
                      </a:r>
                      <a:endParaRPr lang="en-GB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2" marR="50302" marT="0" marB="0" anchor="ctr"/>
                </a:tc>
                <a:tc>
                  <a:txBody>
                    <a:bodyPr/>
                    <a:lstStyle/>
                    <a:p>
                      <a:pPr marL="532765" indent="-53276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</a:rPr>
                        <a:t>WP3 - </a:t>
                      </a:r>
                      <a:r>
                        <a:rPr lang="en-US" sz="1400" b="1" dirty="0">
                          <a:effectLst/>
                        </a:rPr>
                        <a:t>New tools and training design (UNITO)</a:t>
                      </a:r>
                      <a:endParaRPr lang="en-GB" sz="1400" b="1" dirty="0">
                        <a:effectLst/>
                      </a:endParaRPr>
                    </a:p>
                    <a:p>
                      <a:pPr marL="532765" indent="-532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i="1" dirty="0">
                          <a:effectLst/>
                        </a:rPr>
                        <a:t>Task 3.1: Methodology definition (UNITO), M4-M9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2" marR="503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400" i="1" dirty="0">
                          <a:effectLst/>
                        </a:rPr>
                        <a:t>Berruto (UNITO)</a:t>
                      </a:r>
                      <a:endParaRPr lang="en-GB" sz="1400" i="1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2" marR="50302" marT="0" marB="0" anchor="ctr"/>
                </a:tc>
                <a:extLst>
                  <a:ext uri="{0D108BD9-81ED-4DB2-BD59-A6C34878D82A}">
                    <a16:rowId xmlns:a16="http://schemas.microsoft.com/office/drawing/2014/main" val="1420102786"/>
                  </a:ext>
                </a:extLst>
              </a:tr>
              <a:tr h="347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15:05</a:t>
                      </a:r>
                      <a:endParaRPr lang="en-GB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2" marR="50302" marT="0" marB="0" anchor="ctr"/>
                </a:tc>
                <a:tc>
                  <a:txBody>
                    <a:bodyPr/>
                    <a:lstStyle/>
                    <a:p>
                      <a:pPr marL="532765" indent="-53276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</a:rPr>
                        <a:t>WP3 – Q/A</a:t>
                      </a:r>
                      <a:endParaRPr lang="en-GB" sz="1400" b="1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2" marR="503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2" marR="50302" marT="0" marB="0" anchor="ctr"/>
                </a:tc>
                <a:extLst>
                  <a:ext uri="{0D108BD9-81ED-4DB2-BD59-A6C34878D82A}">
                    <a16:rowId xmlns:a16="http://schemas.microsoft.com/office/drawing/2014/main" val="1778077960"/>
                  </a:ext>
                </a:extLst>
              </a:tr>
              <a:tr h="953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15:10</a:t>
                      </a:r>
                      <a:endParaRPr lang="en-GB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2" marR="50302" marT="0" marB="0" anchor="ctr"/>
                </a:tc>
                <a:tc>
                  <a:txBody>
                    <a:bodyPr/>
                    <a:lstStyle/>
                    <a:p>
                      <a:pPr marL="532765" indent="-53276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</a:rPr>
                        <a:t>WP4 - Implementation (AERES)</a:t>
                      </a:r>
                    </a:p>
                    <a:p>
                      <a:pPr marL="532765" indent="-532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i="1" dirty="0">
                          <a:effectLst/>
                        </a:rPr>
                        <a:t>Task 4.3: Map creation, update and use (UNITO), M4-M48</a:t>
                      </a:r>
                    </a:p>
                    <a:p>
                      <a:pPr marL="532765" indent="-532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i="1" dirty="0">
                          <a:effectLst/>
                        </a:rPr>
                        <a:t>Task 4.4: Translation (CONFAGRI), M4-M48</a:t>
                      </a:r>
                      <a:endParaRPr lang="en-GB" sz="1400" i="1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2" marR="503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400" i="1" dirty="0">
                          <a:effectLst/>
                        </a:rPr>
                        <a:t>Francesca Sanna (UNITO)</a:t>
                      </a:r>
                      <a:endParaRPr lang="en-GB" sz="1400" i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400" i="1" dirty="0">
                          <a:effectLst/>
                        </a:rPr>
                        <a:t>Camilla </a:t>
                      </a:r>
                      <a:r>
                        <a:rPr lang="it-IT" sz="1400" i="1" dirty="0" err="1">
                          <a:effectLst/>
                        </a:rPr>
                        <a:t>Tomao</a:t>
                      </a:r>
                      <a:r>
                        <a:rPr lang="it-IT" sz="1400" i="1" dirty="0">
                          <a:effectLst/>
                        </a:rPr>
                        <a:t> (CONFAGRI)</a:t>
                      </a:r>
                      <a:endParaRPr lang="en-GB" sz="1400" i="1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2" marR="50302" marT="0" marB="0" anchor="ctr"/>
                </a:tc>
                <a:extLst>
                  <a:ext uri="{0D108BD9-81ED-4DB2-BD59-A6C34878D82A}">
                    <a16:rowId xmlns:a16="http://schemas.microsoft.com/office/drawing/2014/main" val="3185504576"/>
                  </a:ext>
                </a:extLst>
              </a:tr>
              <a:tr h="321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15:20</a:t>
                      </a:r>
                      <a:endParaRPr lang="en-GB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2" marR="50302" marT="0" marB="0" anchor="ctr"/>
                </a:tc>
                <a:tc>
                  <a:txBody>
                    <a:bodyPr/>
                    <a:lstStyle/>
                    <a:p>
                      <a:pPr marL="532765" indent="-53276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</a:rPr>
                        <a:t>WP4 – Q/A</a:t>
                      </a:r>
                      <a:endParaRPr lang="en-GB" sz="1400" b="1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2" marR="503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2" marR="50302" marT="0" marB="0" anchor="ctr"/>
                </a:tc>
                <a:extLst>
                  <a:ext uri="{0D108BD9-81ED-4DB2-BD59-A6C34878D82A}">
                    <a16:rowId xmlns:a16="http://schemas.microsoft.com/office/drawing/2014/main" val="3318610644"/>
                  </a:ext>
                </a:extLst>
              </a:tr>
              <a:tr h="347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15:30</a:t>
                      </a:r>
                      <a:endParaRPr lang="en-GB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2" marR="50302" marT="0" marB="0" anchor="ctr"/>
                </a:tc>
                <a:tc>
                  <a:txBody>
                    <a:bodyPr/>
                    <a:lstStyle/>
                    <a:p>
                      <a:pPr marL="532765" indent="-53276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</a:rPr>
                        <a:t>Virtual Coffee break</a:t>
                      </a:r>
                      <a:endParaRPr lang="en-GB" sz="1400" b="1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2" marR="503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02" marR="50302" marT="0" marB="0" anchor="ctr"/>
                </a:tc>
                <a:extLst>
                  <a:ext uri="{0D108BD9-81ED-4DB2-BD59-A6C34878D82A}">
                    <a16:rowId xmlns:a16="http://schemas.microsoft.com/office/drawing/2014/main" val="3961049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133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062D52-402B-45A7-AECF-3FEFF25A9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WP8 - Project Management (UNITO)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B5E7DFF-02AB-43AF-9003-89229DD0B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20</a:t>
            </a:fld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FC84F1C-A033-437C-8BEE-EDB2DBB7CC31}"/>
              </a:ext>
            </a:extLst>
          </p:cNvPr>
          <p:cNvSpPr/>
          <p:nvPr/>
        </p:nvSpPr>
        <p:spPr>
          <a:xfrm>
            <a:off x="4229943" y="5678026"/>
            <a:ext cx="43407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19 </a:t>
            </a:r>
            <a:r>
              <a:rPr lang="it-IT" sz="2400" dirty="0" err="1"/>
              <a:t>signed</a:t>
            </a:r>
            <a:r>
              <a:rPr lang="it-IT" sz="2400" dirty="0"/>
              <a:t> pages </a:t>
            </a:r>
            <a:r>
              <a:rPr lang="it-IT" sz="2400" dirty="0" err="1"/>
              <a:t>received</a:t>
            </a:r>
            <a:r>
              <a:rPr lang="it-IT" sz="2400" dirty="0"/>
              <a:t> so far </a:t>
            </a:r>
            <a:endParaRPr lang="en-GB" sz="24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D982E83-7DD7-4F66-82FD-90A35C3686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4"/>
          <a:stretch/>
        </p:blipFill>
        <p:spPr>
          <a:xfrm>
            <a:off x="5202136" y="974113"/>
            <a:ext cx="3661638" cy="445726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1963F24-97EB-4452-B022-17314724F0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32" r="7703"/>
          <a:stretch/>
        </p:blipFill>
        <p:spPr>
          <a:xfrm>
            <a:off x="721062" y="2507726"/>
            <a:ext cx="2213635" cy="1321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BE7E169-796F-4A72-9FE8-B52FBAC4B3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566"/>
          <a:stretch/>
        </p:blipFill>
        <p:spPr>
          <a:xfrm>
            <a:off x="2340305" y="2857420"/>
            <a:ext cx="2091016" cy="1255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0F69C28-1551-4EF0-AEF0-32D00183A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28" y="3746143"/>
            <a:ext cx="2307432" cy="1140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8A3CB77-F5BE-4194-971A-1722A50786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2941" y="4033283"/>
            <a:ext cx="2195884" cy="1231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A57AA4CE-6ECB-4803-9177-1125EDAC97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301" y="4717979"/>
            <a:ext cx="2305534" cy="1321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D9C4813D-C9BC-4CA3-9611-2BDADF45F40B}"/>
              </a:ext>
            </a:extLst>
          </p:cNvPr>
          <p:cNvSpPr/>
          <p:nvPr/>
        </p:nvSpPr>
        <p:spPr>
          <a:xfrm>
            <a:off x="596751" y="1698444"/>
            <a:ext cx="4514512" cy="770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D8.1: Consortium Agreement (M1)</a:t>
            </a:r>
            <a:br>
              <a:rPr lang="en-GB" sz="20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GB" sz="20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BBB0B77B-0D86-4B7F-A355-2DF0D62EC960}"/>
              </a:ext>
            </a:extLst>
          </p:cNvPr>
          <p:cNvSpPr/>
          <p:nvPr/>
        </p:nvSpPr>
        <p:spPr>
          <a:xfrm>
            <a:off x="212071" y="828844"/>
            <a:ext cx="4899192" cy="770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8.1: Decision making and internal communication (UNITO), M1-M48</a:t>
            </a:r>
            <a:endParaRPr lang="en-GB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574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6A29341-ED55-41FD-B28B-58FED745F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D30A347F-14E3-4E54-BA0B-15845E98C8D6}"/>
              </a:ext>
            </a:extLst>
          </p:cNvPr>
          <p:cNvGrpSpPr/>
          <p:nvPr/>
        </p:nvGrpSpPr>
        <p:grpSpPr>
          <a:xfrm>
            <a:off x="351693" y="1245987"/>
            <a:ext cx="8335106" cy="2708030"/>
            <a:chOff x="269631" y="789709"/>
            <a:chExt cx="8604738" cy="2785830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96EB1FA0-31FB-4453-895D-C73ED580A4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9631" y="789709"/>
              <a:ext cx="8604738" cy="1976937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AB1D7A39-4BAF-4E59-9537-3090DB5E00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9631" y="2848709"/>
              <a:ext cx="8604738" cy="726830"/>
            </a:xfrm>
            <a:prstGeom prst="rect">
              <a:avLst/>
            </a:prstGeom>
          </p:spPr>
        </p:pic>
      </p:grpSp>
      <p:sp>
        <p:nvSpPr>
          <p:cNvPr id="8" name="Titolo 1">
            <a:extLst>
              <a:ext uri="{FF2B5EF4-FFF2-40B4-BE49-F238E27FC236}">
                <a16:creationId xmlns:a16="http://schemas.microsoft.com/office/drawing/2014/main" id="{8C11A8F7-07FF-43EF-836A-A9DC7E3FA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9238"/>
            <a:ext cx="7886700" cy="539750"/>
          </a:xfrm>
        </p:spPr>
        <p:txBody>
          <a:bodyPr/>
          <a:lstStyle/>
          <a:p>
            <a:r>
              <a:rPr lang="en-GB" dirty="0"/>
              <a:t>WP8 - Project Management (UNITO)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4897E08-EEB8-47A1-ABEA-1A89C0C60A75}"/>
              </a:ext>
            </a:extLst>
          </p:cNvPr>
          <p:cNvSpPr/>
          <p:nvPr/>
        </p:nvSpPr>
        <p:spPr>
          <a:xfrm>
            <a:off x="628648" y="913828"/>
            <a:ext cx="8058151" cy="391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8.2: Administrative and financial management, M1-M48</a:t>
            </a:r>
            <a:endParaRPr lang="en-GB" sz="21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FCD0598-FC04-4FEB-8796-64C6CFB0EF46}"/>
              </a:ext>
            </a:extLst>
          </p:cNvPr>
          <p:cNvSpPr/>
          <p:nvPr/>
        </p:nvSpPr>
        <p:spPr>
          <a:xfrm>
            <a:off x="441654" y="4312956"/>
            <a:ext cx="47712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ea typeface="Times New Roman" panose="02020603050405020304" pitchFamily="18" charset="0"/>
              </a:rPr>
              <a:t>Propose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: Webinar on financial issues, use of timesheet template, deadlines etc. – Q/A</a:t>
            </a:r>
          </a:p>
          <a:p>
            <a:endParaRPr lang="en-US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Organised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in October/November</a:t>
            </a:r>
            <a:b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                   (fist reporting in M13)</a:t>
            </a:r>
            <a:endParaRPr lang="en-GB" sz="2000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21A6796-75EB-42BC-9B69-ADC118454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244" y="3782394"/>
            <a:ext cx="2992958" cy="243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9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F70FCE-72E7-4F8A-886F-580A739EF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8749"/>
            <a:ext cx="7886700" cy="540960"/>
          </a:xfrm>
        </p:spPr>
        <p:txBody>
          <a:bodyPr/>
          <a:lstStyle/>
          <a:p>
            <a:r>
              <a:rPr lang="it-IT" dirty="0"/>
              <a:t>Next meetings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E07B37-ECD3-42D2-B77A-B5B49E3B3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22</a:t>
            </a:fld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BB08891-9052-44A9-A615-DB60D486767F}"/>
              </a:ext>
            </a:extLst>
          </p:cNvPr>
          <p:cNvSpPr/>
          <p:nvPr/>
        </p:nvSpPr>
        <p:spPr>
          <a:xfrm>
            <a:off x="228602" y="5685199"/>
            <a:ext cx="81167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Face-to-face meeting in Ljubljana in September/October? 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16C61EA9-8F2E-412E-ACB9-E575D1F05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781842"/>
              </p:ext>
            </p:extLst>
          </p:nvPr>
        </p:nvGraphicFramePr>
        <p:xfrm>
          <a:off x="458667" y="789709"/>
          <a:ext cx="7886700" cy="2382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8980">
                  <a:extLst>
                    <a:ext uri="{9D8B030D-6E8A-4147-A177-3AD203B41FA5}">
                      <a16:colId xmlns:a16="http://schemas.microsoft.com/office/drawing/2014/main" val="175171164"/>
                    </a:ext>
                  </a:extLst>
                </a:gridCol>
                <a:gridCol w="1172308">
                  <a:extLst>
                    <a:ext uri="{9D8B030D-6E8A-4147-A177-3AD203B41FA5}">
                      <a16:colId xmlns:a16="http://schemas.microsoft.com/office/drawing/2014/main" val="1828478469"/>
                    </a:ext>
                  </a:extLst>
                </a:gridCol>
                <a:gridCol w="2754923">
                  <a:extLst>
                    <a:ext uri="{9D8B030D-6E8A-4147-A177-3AD203B41FA5}">
                      <a16:colId xmlns:a16="http://schemas.microsoft.com/office/drawing/2014/main" val="4107877613"/>
                    </a:ext>
                  </a:extLst>
                </a:gridCol>
                <a:gridCol w="1270489">
                  <a:extLst>
                    <a:ext uri="{9D8B030D-6E8A-4147-A177-3AD203B41FA5}">
                      <a16:colId xmlns:a16="http://schemas.microsoft.com/office/drawing/2014/main" val="24379023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Meeting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Date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Place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Host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36844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Kick-off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M1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Turin, Italy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UNITO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197226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Management Meeting 1 (MM1)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M13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Vienna, Austria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ISEKI/LVA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040392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MM2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M25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Paris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ANIA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5767054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MM3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M37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Wageningen, Netherlands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WUR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459719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MM4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M45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FIAB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Spain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107199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Final conference in Brussels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M48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FDE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Brussels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854495233"/>
                  </a:ext>
                </a:extLst>
              </a:tr>
            </a:tbl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id="{1B64F5BB-A668-4D71-99A1-D97A20777510}"/>
              </a:ext>
            </a:extLst>
          </p:cNvPr>
          <p:cNvSpPr/>
          <p:nvPr/>
        </p:nvSpPr>
        <p:spPr>
          <a:xfrm>
            <a:off x="458667" y="3259099"/>
            <a:ext cx="81167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In addition, the HSC will meet also on </a:t>
            </a:r>
            <a:r>
              <a:rPr lang="en-US" b="1" dirty="0">
                <a:solidFill>
                  <a:srgbClr val="000000"/>
                </a:solidFill>
                <a:ea typeface="Times New Roman" panose="02020603050405020304" pitchFamily="18" charset="0"/>
              </a:rPr>
              <a:t>M6, M18, M31 and M42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, with only representatives of the WP leaders. Other partners are welcome to participate.</a:t>
            </a:r>
          </a:p>
          <a:p>
            <a:pPr>
              <a:spcAft>
                <a:spcPts val="0"/>
              </a:spcAft>
            </a:pPr>
            <a:endParaRPr lang="en-US" dirty="0"/>
          </a:p>
          <a:p>
            <a:pPr>
              <a:spcAft>
                <a:spcPts val="0"/>
              </a:spcAft>
            </a:pPr>
            <a:r>
              <a:rPr lang="en-US" dirty="0"/>
              <a:t>In addition, a </a:t>
            </a:r>
            <a:r>
              <a:rPr lang="en-US" b="1" dirty="0"/>
              <a:t>virtual conference call </a:t>
            </a:r>
            <a:r>
              <a:rPr lang="en-US" dirty="0"/>
              <a:t>will be </a:t>
            </a:r>
            <a:r>
              <a:rPr lang="en-US" dirty="0" err="1"/>
              <a:t>organised</a:t>
            </a:r>
            <a:r>
              <a:rPr lang="en-US" dirty="0"/>
              <a:t> every 2 months to closely monitor the evolution of tasks and deliverables of the project</a:t>
            </a:r>
            <a:endParaRPr lang="en-GB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The HAB with representatives of COPA COGECA will participate to meetings in M13 and M45 upon invitation</a:t>
            </a:r>
            <a:endParaRPr lang="en-GB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126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0C786E-723E-468C-B36A-14899D4C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147" y="228457"/>
            <a:ext cx="7886700" cy="584501"/>
          </a:xfrm>
        </p:spPr>
        <p:txBody>
          <a:bodyPr>
            <a:normAutofit/>
          </a:bodyPr>
          <a:lstStyle/>
          <a:p>
            <a:pPr algn="r"/>
            <a:r>
              <a:rPr lang="it-IT" sz="2800" i="1" dirty="0"/>
              <a:t>Thank </a:t>
            </a:r>
            <a:r>
              <a:rPr lang="it-IT" sz="2800" i="1" dirty="0" err="1"/>
              <a:t>you</a:t>
            </a:r>
            <a:r>
              <a:rPr lang="it-IT" sz="2800" i="1" dirty="0"/>
              <a:t> for </a:t>
            </a:r>
            <a:r>
              <a:rPr lang="it-IT" sz="2800" i="1" dirty="0" err="1"/>
              <a:t>your</a:t>
            </a:r>
            <a:r>
              <a:rPr lang="it-IT" sz="2800" i="1" dirty="0"/>
              <a:t> </a:t>
            </a:r>
            <a:r>
              <a:rPr lang="it-IT" sz="2800" i="1" dirty="0" err="1"/>
              <a:t>attention</a:t>
            </a:r>
            <a:r>
              <a:rPr lang="it-IT" sz="2800" i="1" dirty="0"/>
              <a:t>!</a:t>
            </a:r>
            <a:endParaRPr lang="en-GB" sz="2800" i="1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90BAE0D-65AE-477A-8193-AD6EC1E7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2149" name="Gruppo 2148">
            <a:extLst>
              <a:ext uri="{FF2B5EF4-FFF2-40B4-BE49-F238E27FC236}">
                <a16:creationId xmlns:a16="http://schemas.microsoft.com/office/drawing/2014/main" id="{6938B44A-796C-4CFD-94B0-2C4F5FE7FDF5}"/>
              </a:ext>
            </a:extLst>
          </p:cNvPr>
          <p:cNvGrpSpPr/>
          <p:nvPr/>
        </p:nvGrpSpPr>
        <p:grpSpPr>
          <a:xfrm>
            <a:off x="505807" y="1018561"/>
            <a:ext cx="8132385" cy="4247154"/>
            <a:chOff x="561976" y="1122198"/>
            <a:chExt cx="8132385" cy="4247154"/>
          </a:xfrm>
        </p:grpSpPr>
        <p:pic>
          <p:nvPicPr>
            <p:cNvPr id="155" name="Immagine 154">
              <a:extLst>
                <a:ext uri="{FF2B5EF4-FFF2-40B4-BE49-F238E27FC236}">
                  <a16:creationId xmlns:a16="http://schemas.microsoft.com/office/drawing/2014/main" id="{34EA405D-7F7D-4CE4-AC44-C236CD8B7B90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7590" y="2066517"/>
              <a:ext cx="1212821" cy="458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Immagine 155">
              <a:extLst>
                <a:ext uri="{FF2B5EF4-FFF2-40B4-BE49-F238E27FC236}">
                  <a16:creationId xmlns:a16="http://schemas.microsoft.com/office/drawing/2014/main" id="{8DD5F0B0-0484-48DF-B7A9-B9B46AFE482D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416" y="2200275"/>
              <a:ext cx="1230333" cy="5053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Immagine 156">
              <a:extLst>
                <a:ext uri="{FF2B5EF4-FFF2-40B4-BE49-F238E27FC236}">
                  <a16:creationId xmlns:a16="http://schemas.microsoft.com/office/drawing/2014/main" id="{2B203592-19AA-42CA-A1BA-9F8B4644638F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61976" y="2000251"/>
              <a:ext cx="1327904" cy="39352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8" name="Immagine 157">
              <a:extLst>
                <a:ext uri="{FF2B5EF4-FFF2-40B4-BE49-F238E27FC236}">
                  <a16:creationId xmlns:a16="http://schemas.microsoft.com/office/drawing/2014/main" id="{07C8F74A-5B61-4244-AC15-10706D298CB1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018" y="1122198"/>
              <a:ext cx="1043939" cy="4410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Immagine 158">
              <a:extLst>
                <a:ext uri="{FF2B5EF4-FFF2-40B4-BE49-F238E27FC236}">
                  <a16:creationId xmlns:a16="http://schemas.microsoft.com/office/drawing/2014/main" id="{54DED8C5-4414-4E48-8AEB-A0867ED7A178}"/>
                </a:ext>
              </a:extLst>
            </p:cNvPr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76350" y="1208500"/>
              <a:ext cx="1029789" cy="506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0" name="Immagine 159">
              <a:extLst>
                <a:ext uri="{FF2B5EF4-FFF2-40B4-BE49-F238E27FC236}">
                  <a16:creationId xmlns:a16="http://schemas.microsoft.com/office/drawing/2014/main" id="{67FB50D9-F194-4C29-81BE-838AE0A9FC08}"/>
                </a:ext>
              </a:extLst>
            </p:cNvPr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18636" y="1238046"/>
              <a:ext cx="836817" cy="3874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1" name="Immagine 160">
              <a:extLst>
                <a:ext uri="{FF2B5EF4-FFF2-40B4-BE49-F238E27FC236}">
                  <a16:creationId xmlns:a16="http://schemas.microsoft.com/office/drawing/2014/main" id="{0D94944F-48DD-4E80-A43F-2A1295C22B8C}"/>
                </a:ext>
              </a:extLst>
            </p:cNvPr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44" b="10777"/>
            <a:stretch/>
          </p:blipFill>
          <p:spPr bwMode="auto">
            <a:xfrm>
              <a:off x="3680341" y="2072855"/>
              <a:ext cx="1612671" cy="1524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2" name="Immagine 161">
              <a:extLst>
                <a:ext uri="{FF2B5EF4-FFF2-40B4-BE49-F238E27FC236}">
                  <a16:creationId xmlns:a16="http://schemas.microsoft.com/office/drawing/2014/main" id="{2404C417-368E-470C-9A2C-4E49374F7398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8137" y="1181271"/>
              <a:ext cx="815570" cy="3810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Immagine 162">
              <a:extLst>
                <a:ext uri="{FF2B5EF4-FFF2-40B4-BE49-F238E27FC236}">
                  <a16:creationId xmlns:a16="http://schemas.microsoft.com/office/drawing/2014/main" id="{20D1BF64-A832-40F0-A62A-EBC7EBC44709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069" y="1169372"/>
              <a:ext cx="1066717" cy="2938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Immagine 163">
              <a:extLst>
                <a:ext uri="{FF2B5EF4-FFF2-40B4-BE49-F238E27FC236}">
                  <a16:creationId xmlns:a16="http://schemas.microsoft.com/office/drawing/2014/main" id="{3E972B44-89D4-42F8-807F-698AAE4D15F3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7488" y="3781425"/>
              <a:ext cx="1161062" cy="3984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Immagine 164">
              <a:extLst>
                <a:ext uri="{FF2B5EF4-FFF2-40B4-BE49-F238E27FC236}">
                  <a16:creationId xmlns:a16="http://schemas.microsoft.com/office/drawing/2014/main" id="{D85BE486-DF54-4821-B308-F801734ACEA6}"/>
                </a:ext>
              </a:extLst>
            </p:cNvPr>
            <p:cNvPicPr/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815763" y="2809875"/>
              <a:ext cx="470862" cy="53371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6" name="Immagine 165">
              <a:extLst>
                <a:ext uri="{FF2B5EF4-FFF2-40B4-BE49-F238E27FC236}">
                  <a16:creationId xmlns:a16="http://schemas.microsoft.com/office/drawing/2014/main" id="{040B623A-5840-4891-8257-5CDE306CBD87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5621" y="1762437"/>
              <a:ext cx="933218" cy="331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Immagine 166">
              <a:extLst>
                <a:ext uri="{FF2B5EF4-FFF2-40B4-BE49-F238E27FC236}">
                  <a16:creationId xmlns:a16="http://schemas.microsoft.com/office/drawing/2014/main" id="{8E6210E5-E849-4082-8E8B-2FB44B9F6AE1}"/>
                </a:ext>
              </a:extLst>
            </p:cNvPr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545" y="2745885"/>
              <a:ext cx="540623" cy="4734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Immagine 167">
              <a:extLst>
                <a:ext uri="{FF2B5EF4-FFF2-40B4-BE49-F238E27FC236}">
                  <a16:creationId xmlns:a16="http://schemas.microsoft.com/office/drawing/2014/main" id="{3DE2C529-1C42-4F48-9D05-EB49E8D73A80}"/>
                </a:ext>
              </a:extLst>
            </p:cNvPr>
            <p:cNvPicPr/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294720" y="2107108"/>
              <a:ext cx="1399641" cy="39849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9" name="Immagine 168">
              <a:extLst>
                <a:ext uri="{FF2B5EF4-FFF2-40B4-BE49-F238E27FC236}">
                  <a16:creationId xmlns:a16="http://schemas.microsoft.com/office/drawing/2014/main" id="{B8E561EA-4662-49D6-A42A-9951162108C9}"/>
                </a:ext>
              </a:extLst>
            </p:cNvPr>
            <p:cNvPicPr/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15" y="2924175"/>
              <a:ext cx="669110" cy="5740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Immagine 169">
              <a:extLst>
                <a:ext uri="{FF2B5EF4-FFF2-40B4-BE49-F238E27FC236}">
                  <a16:creationId xmlns:a16="http://schemas.microsoft.com/office/drawing/2014/main" id="{8AE5AAAA-3266-4CD7-AA01-8EAA7EB5FF02}"/>
                </a:ext>
              </a:extLst>
            </p:cNvPr>
            <p:cNvPicPr/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416" y="3691053"/>
              <a:ext cx="689325" cy="5740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Immagine 170">
              <a:extLst>
                <a:ext uri="{FF2B5EF4-FFF2-40B4-BE49-F238E27FC236}">
                  <a16:creationId xmlns:a16="http://schemas.microsoft.com/office/drawing/2014/main" id="{388D9862-02F5-4341-A4A5-B603DFF1DEE3}"/>
                </a:ext>
              </a:extLst>
            </p:cNvPr>
            <p:cNvPicPr/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525"/>
            <a:stretch/>
          </p:blipFill>
          <p:spPr bwMode="auto">
            <a:xfrm>
              <a:off x="2026757" y="3552775"/>
              <a:ext cx="1158230" cy="40031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2" name="Immagine 171">
              <a:extLst>
                <a:ext uri="{FF2B5EF4-FFF2-40B4-BE49-F238E27FC236}">
                  <a16:creationId xmlns:a16="http://schemas.microsoft.com/office/drawing/2014/main" id="{D374DEEA-9D97-49A1-A352-D03136C75B70}"/>
                </a:ext>
              </a:extLst>
            </p:cNvPr>
            <p:cNvPicPr/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7319" y="4504514"/>
              <a:ext cx="613216" cy="679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Immagine 172">
              <a:extLst>
                <a:ext uri="{FF2B5EF4-FFF2-40B4-BE49-F238E27FC236}">
                  <a16:creationId xmlns:a16="http://schemas.microsoft.com/office/drawing/2014/main" id="{F63ED7F2-F1EE-4802-A85B-A758D57978CE}"/>
                </a:ext>
              </a:extLst>
            </p:cNvPr>
            <p:cNvPicPr/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6649"/>
            <a:stretch/>
          </p:blipFill>
          <p:spPr bwMode="auto">
            <a:xfrm>
              <a:off x="4071416" y="3654518"/>
              <a:ext cx="1070610" cy="5334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4" name="Immagine 173">
              <a:extLst>
                <a:ext uri="{FF2B5EF4-FFF2-40B4-BE49-F238E27FC236}">
                  <a16:creationId xmlns:a16="http://schemas.microsoft.com/office/drawing/2014/main" id="{EB65C0F9-62FA-423A-A329-01F40076CECC}"/>
                </a:ext>
              </a:extLst>
            </p:cNvPr>
            <p:cNvPicPr/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3" t="11627" r="8292" b="7899"/>
            <a:stretch/>
          </p:blipFill>
          <p:spPr bwMode="auto">
            <a:xfrm>
              <a:off x="5592732" y="2995603"/>
              <a:ext cx="1013453" cy="57404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5" name="Immagine 174">
              <a:extLst>
                <a:ext uri="{FF2B5EF4-FFF2-40B4-BE49-F238E27FC236}">
                  <a16:creationId xmlns:a16="http://schemas.microsoft.com/office/drawing/2014/main" id="{6820BCA3-71D3-47C9-9109-3EC90BCE9EA8}"/>
                </a:ext>
              </a:extLst>
            </p:cNvPr>
            <p:cNvPicPr/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301" y="2717258"/>
              <a:ext cx="533100" cy="730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Immagine 175">
              <a:extLst>
                <a:ext uri="{FF2B5EF4-FFF2-40B4-BE49-F238E27FC236}">
                  <a16:creationId xmlns:a16="http://schemas.microsoft.com/office/drawing/2014/main" id="{1C2F374F-A68E-4F67-A91B-C3622EC4343D}"/>
                </a:ext>
              </a:extLst>
            </p:cNvPr>
            <p:cNvPicPr/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8901" y="2828557"/>
              <a:ext cx="931545" cy="372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Immagine 176">
              <a:extLst>
                <a:ext uri="{FF2B5EF4-FFF2-40B4-BE49-F238E27FC236}">
                  <a16:creationId xmlns:a16="http://schemas.microsoft.com/office/drawing/2014/main" id="{1781EE73-C433-4285-9B2F-7C8815263BB3}"/>
                </a:ext>
              </a:extLst>
            </p:cNvPr>
            <p:cNvPicPr/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470" t="-14364" r="-8843" b="-26693"/>
            <a:stretch/>
          </p:blipFill>
          <p:spPr bwMode="auto">
            <a:xfrm>
              <a:off x="2008669" y="4543827"/>
              <a:ext cx="805136" cy="43751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8" name="Immagine 177">
              <a:extLst>
                <a:ext uri="{FF2B5EF4-FFF2-40B4-BE49-F238E27FC236}">
                  <a16:creationId xmlns:a16="http://schemas.microsoft.com/office/drawing/2014/main" id="{14966F3A-BBCA-4683-86AB-274848120A01}"/>
                </a:ext>
              </a:extLst>
            </p:cNvPr>
            <p:cNvPicPr/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407" y="4927735"/>
              <a:ext cx="908008" cy="354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Immagine 178">
              <a:extLst>
                <a:ext uri="{FF2B5EF4-FFF2-40B4-BE49-F238E27FC236}">
                  <a16:creationId xmlns:a16="http://schemas.microsoft.com/office/drawing/2014/main" id="{B7C33491-C9D0-4F7F-82B5-C8EA3BF5914B}"/>
                </a:ext>
              </a:extLst>
            </p:cNvPr>
            <p:cNvPicPr/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4987" y="4049809"/>
              <a:ext cx="581827" cy="3690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Immagine 179">
              <a:extLst>
                <a:ext uri="{FF2B5EF4-FFF2-40B4-BE49-F238E27FC236}">
                  <a16:creationId xmlns:a16="http://schemas.microsoft.com/office/drawing/2014/main" id="{699370E8-91AE-4D91-B524-913F3C8362B4}"/>
                </a:ext>
              </a:extLst>
            </p:cNvPr>
            <p:cNvPicPr/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55719" y="4115348"/>
              <a:ext cx="922752" cy="50538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1" name="Immagine 180">
              <a:extLst>
                <a:ext uri="{FF2B5EF4-FFF2-40B4-BE49-F238E27FC236}">
                  <a16:creationId xmlns:a16="http://schemas.microsoft.com/office/drawing/2014/main" id="{C9500430-FFFE-4FB9-A791-37E41B9A56F7}"/>
                </a:ext>
              </a:extLst>
            </p:cNvPr>
            <p:cNvPicPr/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7342"/>
            <a:stretch/>
          </p:blipFill>
          <p:spPr bwMode="auto">
            <a:xfrm>
              <a:off x="7008839" y="4518258"/>
              <a:ext cx="1229562" cy="36488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2" name="Immagine 181">
              <a:extLst>
                <a:ext uri="{FF2B5EF4-FFF2-40B4-BE49-F238E27FC236}">
                  <a16:creationId xmlns:a16="http://schemas.microsoft.com/office/drawing/2014/main" id="{07CE7946-D4C5-422A-8BD5-E38C41AA389E}"/>
                </a:ext>
              </a:extLst>
            </p:cNvPr>
            <p:cNvPicPr/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8071" y="4222198"/>
              <a:ext cx="589280" cy="6387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Immagine 182">
              <a:extLst>
                <a:ext uri="{FF2B5EF4-FFF2-40B4-BE49-F238E27FC236}">
                  <a16:creationId xmlns:a16="http://schemas.microsoft.com/office/drawing/2014/main" id="{31598A49-4639-41A2-955D-0725493C4878}"/>
                </a:ext>
              </a:extLst>
            </p:cNvPr>
            <p:cNvPicPr/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29456" y="4872678"/>
              <a:ext cx="1926525" cy="496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Immagine 183">
              <a:extLst>
                <a:ext uri="{FF2B5EF4-FFF2-40B4-BE49-F238E27FC236}">
                  <a16:creationId xmlns:a16="http://schemas.microsoft.com/office/drawing/2014/main" id="{87D5F2A2-C19E-46F5-9C15-30DCE78C3596}"/>
                </a:ext>
              </a:extLst>
            </p:cNvPr>
            <p:cNvPicPr/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8778" y="1199484"/>
              <a:ext cx="680493" cy="6602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Immagine 184">
              <a:extLst>
                <a:ext uri="{FF2B5EF4-FFF2-40B4-BE49-F238E27FC236}">
                  <a16:creationId xmlns:a16="http://schemas.microsoft.com/office/drawing/2014/main" id="{508248BB-8DFF-4B1C-88E0-6A1843C9EA65}"/>
                </a:ext>
              </a:extLst>
            </p:cNvPr>
            <p:cNvPicPr/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6657" y="3765985"/>
              <a:ext cx="998693" cy="43068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" name="Υπότιτλος 3">
            <a:extLst>
              <a:ext uri="{FF2B5EF4-FFF2-40B4-BE49-F238E27FC236}">
                <a16:creationId xmlns:a16="http://schemas.microsoft.com/office/drawing/2014/main" id="{BB92FDD1-F979-400A-8020-4F497CB434D8}"/>
              </a:ext>
            </a:extLst>
          </p:cNvPr>
          <p:cNvSpPr txBox="1">
            <a:spLocks/>
          </p:cNvSpPr>
          <p:nvPr/>
        </p:nvSpPr>
        <p:spPr>
          <a:xfrm>
            <a:off x="283969" y="5471318"/>
            <a:ext cx="7886700" cy="807275"/>
          </a:xfrm>
        </p:spPr>
        <p:txBody>
          <a:bodyPr>
            <a:normAutofit/>
          </a:bodyPr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Francesca Sanna, FIELDS project manager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2E74B5"/>
                </a:solidFill>
              </a:rPr>
              <a:t>francesca.sanna@unito.it</a:t>
            </a:r>
          </a:p>
        </p:txBody>
      </p:sp>
    </p:spTree>
    <p:extLst>
      <p:ext uri="{BB962C8B-B14F-4D97-AF65-F5344CB8AC3E}">
        <p14:creationId xmlns:p14="http://schemas.microsoft.com/office/powerpoint/2010/main" val="4109325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92FEBA-03B7-42B8-9364-E18738B38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Agenda - Project </a:t>
            </a:r>
            <a:r>
              <a:rPr lang="it-IT" dirty="0" err="1"/>
              <a:t>results</a:t>
            </a:r>
            <a:r>
              <a:rPr lang="it-IT" dirty="0"/>
              <a:t> &amp; Future activities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391406B-537D-42FC-B050-0165157C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D9AE9A6E-CA90-41D6-A31D-1117C7636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67288"/>
              </p:ext>
            </p:extLst>
          </p:nvPr>
        </p:nvGraphicFramePr>
        <p:xfrm>
          <a:off x="467425" y="739971"/>
          <a:ext cx="8209153" cy="5644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125">
                  <a:extLst>
                    <a:ext uri="{9D8B030D-6E8A-4147-A177-3AD203B41FA5}">
                      <a16:colId xmlns:a16="http://schemas.microsoft.com/office/drawing/2014/main" val="2478986015"/>
                    </a:ext>
                  </a:extLst>
                </a:gridCol>
                <a:gridCol w="5362979">
                  <a:extLst>
                    <a:ext uri="{9D8B030D-6E8A-4147-A177-3AD203B41FA5}">
                      <a16:colId xmlns:a16="http://schemas.microsoft.com/office/drawing/2014/main" val="60353338"/>
                    </a:ext>
                  </a:extLst>
                </a:gridCol>
                <a:gridCol w="2246049">
                  <a:extLst>
                    <a:ext uri="{9D8B030D-6E8A-4147-A177-3AD203B41FA5}">
                      <a16:colId xmlns:a16="http://schemas.microsoft.com/office/drawing/2014/main" val="2008158729"/>
                    </a:ext>
                  </a:extLst>
                </a:gridCol>
              </a:tblGrid>
              <a:tr h="254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57" marR="429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AGENDA</a:t>
                      </a:r>
                      <a:endParaRPr lang="en-GB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57" marR="429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Contributors</a:t>
                      </a:r>
                      <a:endParaRPr lang="en-GB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57" marR="42957" marT="0" marB="0"/>
                </a:tc>
                <a:extLst>
                  <a:ext uri="{0D108BD9-81ED-4DB2-BD59-A6C34878D82A}">
                    <a16:rowId xmlns:a16="http://schemas.microsoft.com/office/drawing/2014/main" val="2602832763"/>
                  </a:ext>
                </a:extLst>
              </a:tr>
              <a:tr h="767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15:45</a:t>
                      </a:r>
                      <a:endParaRPr lang="en-GB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57" marR="42957" marT="0" marB="0"/>
                </a:tc>
                <a:tc>
                  <a:txBody>
                    <a:bodyPr/>
                    <a:lstStyle/>
                    <a:p>
                      <a:pPr marL="532765" indent="-53276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</a:rPr>
                        <a:t>WP5 - Sustainable action plan (ICOS)</a:t>
                      </a:r>
                    </a:p>
                    <a:p>
                      <a:pPr marL="532765" indent="-532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i="1" dirty="0">
                          <a:effectLst/>
                        </a:rPr>
                        <a:t>Task 5.1: National and EU regulatory frameworks (</a:t>
                      </a:r>
                      <a:r>
                        <a:rPr lang="en-GB" sz="1400" i="1" dirty="0" err="1">
                          <a:effectLst/>
                        </a:rPr>
                        <a:t>ConfagriPT</a:t>
                      </a:r>
                      <a:r>
                        <a:rPr lang="en-GB" sz="1400" i="1" dirty="0">
                          <a:effectLst/>
                        </a:rPr>
                        <a:t>), M7-M20</a:t>
                      </a:r>
                    </a:p>
                    <a:p>
                      <a:pPr marL="532765" indent="-532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i="1" dirty="0">
                          <a:effectLst/>
                        </a:rPr>
                        <a:t>Task 5.2: Funding opportunities (LLL-P), M7-M20</a:t>
                      </a:r>
                      <a:endParaRPr lang="en-GB" sz="1400" i="1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57" marR="4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i="1" dirty="0" err="1">
                          <a:effectLst/>
                        </a:rPr>
                        <a:t>Claúdia</a:t>
                      </a:r>
                      <a:r>
                        <a:rPr lang="it-IT" sz="1400" i="1" dirty="0">
                          <a:effectLst/>
                        </a:rPr>
                        <a:t> </a:t>
                      </a:r>
                      <a:r>
                        <a:rPr lang="it-IT" sz="1400" i="1" dirty="0" err="1">
                          <a:effectLst/>
                        </a:rPr>
                        <a:t>Camacho</a:t>
                      </a:r>
                      <a:r>
                        <a:rPr lang="it-IT" sz="1400" i="1" dirty="0">
                          <a:effectLst/>
                        </a:rPr>
                        <a:t> (</a:t>
                      </a:r>
                      <a:r>
                        <a:rPr lang="it-IT" sz="1400" i="1" dirty="0" err="1">
                          <a:effectLst/>
                        </a:rPr>
                        <a:t>ConfagriPT</a:t>
                      </a:r>
                      <a:r>
                        <a:rPr lang="it-IT" sz="1400" i="1" dirty="0">
                          <a:effectLst/>
                        </a:rPr>
                        <a:t>)</a:t>
                      </a:r>
                      <a:endParaRPr lang="en-GB" sz="1400" i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i="1" dirty="0">
                          <a:effectLst/>
                        </a:rPr>
                        <a:t>Riccardo </a:t>
                      </a:r>
                      <a:r>
                        <a:rPr lang="it-IT" sz="1400" i="1" dirty="0" err="1">
                          <a:effectLst/>
                        </a:rPr>
                        <a:t>Gulletta</a:t>
                      </a:r>
                      <a:r>
                        <a:rPr lang="it-IT" sz="1400" i="1" dirty="0">
                          <a:effectLst/>
                        </a:rPr>
                        <a:t> (LLL-P)</a:t>
                      </a:r>
                      <a:endParaRPr lang="en-GB" sz="1400" i="1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57" marR="42957" marT="0" marB="0"/>
                </a:tc>
                <a:extLst>
                  <a:ext uri="{0D108BD9-81ED-4DB2-BD59-A6C34878D82A}">
                    <a16:rowId xmlns:a16="http://schemas.microsoft.com/office/drawing/2014/main" val="2294286630"/>
                  </a:ext>
                </a:extLst>
              </a:tr>
              <a:tr h="278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15:55</a:t>
                      </a:r>
                      <a:endParaRPr lang="en-GB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57" marR="42957" marT="0" marB="0"/>
                </a:tc>
                <a:tc>
                  <a:txBody>
                    <a:bodyPr/>
                    <a:lstStyle/>
                    <a:p>
                      <a:pPr marL="532765" indent="-53276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</a:rPr>
                        <a:t>WP5 – Q/A</a:t>
                      </a:r>
                      <a:endParaRPr lang="en-GB" sz="1400" b="1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57" marR="4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57" marR="42957" marT="0" marB="0"/>
                </a:tc>
                <a:extLst>
                  <a:ext uri="{0D108BD9-81ED-4DB2-BD59-A6C34878D82A}">
                    <a16:rowId xmlns:a16="http://schemas.microsoft.com/office/drawing/2014/main" val="3574943875"/>
                  </a:ext>
                </a:extLst>
              </a:tr>
              <a:tr h="735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16:00</a:t>
                      </a:r>
                      <a:endParaRPr lang="en-GB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57" marR="42957" marT="0" marB="0"/>
                </a:tc>
                <a:tc>
                  <a:txBody>
                    <a:bodyPr/>
                    <a:lstStyle/>
                    <a:p>
                      <a:pPr marL="532765" indent="-53276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</a:rPr>
                        <a:t>WP6 – Quality Assessment (CERTH)</a:t>
                      </a:r>
                    </a:p>
                    <a:p>
                      <a:pPr marL="532765" indent="-532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i="1" dirty="0">
                          <a:effectLst/>
                        </a:rPr>
                        <a:t>D6.1: Quality plan (CERTH), M1-M4</a:t>
                      </a:r>
                    </a:p>
                    <a:p>
                      <a:pPr marL="532765" indent="-532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i="1" dirty="0">
                          <a:effectLst/>
                        </a:rPr>
                        <a:t>D6.2: Evaluation Grids (INFOR), M5-M6</a:t>
                      </a:r>
                      <a:endParaRPr lang="en-GB" sz="1400" i="1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57" marR="4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i="1" dirty="0" err="1">
                          <a:effectLst/>
                        </a:rPr>
                        <a:t>Aivazidou</a:t>
                      </a:r>
                      <a:r>
                        <a:rPr lang="it-IT" sz="1400" i="1" dirty="0">
                          <a:effectLst/>
                        </a:rPr>
                        <a:t>/</a:t>
                      </a:r>
                      <a:r>
                        <a:rPr lang="it-IT" sz="1400" i="1" dirty="0" err="1">
                          <a:effectLst/>
                        </a:rPr>
                        <a:t>Rodias</a:t>
                      </a:r>
                      <a:r>
                        <a:rPr lang="it-IT" sz="1400" i="1" dirty="0">
                          <a:effectLst/>
                        </a:rPr>
                        <a:t> (CERTH)</a:t>
                      </a:r>
                      <a:endParaRPr lang="en-GB" sz="1400" i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i="1" dirty="0">
                          <a:effectLst/>
                        </a:rPr>
                        <a:t>Giuseppe Vanella (INFOR)</a:t>
                      </a:r>
                      <a:endParaRPr lang="en-GB" sz="1400" i="1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57" marR="42957" marT="0" marB="0"/>
                </a:tc>
                <a:extLst>
                  <a:ext uri="{0D108BD9-81ED-4DB2-BD59-A6C34878D82A}">
                    <a16:rowId xmlns:a16="http://schemas.microsoft.com/office/drawing/2014/main" val="1769188588"/>
                  </a:ext>
                </a:extLst>
              </a:tr>
              <a:tr h="278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16:20</a:t>
                      </a:r>
                      <a:endParaRPr lang="en-GB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57" marR="42957" marT="0" marB="0"/>
                </a:tc>
                <a:tc>
                  <a:txBody>
                    <a:bodyPr/>
                    <a:lstStyle/>
                    <a:p>
                      <a:pPr marL="532765" indent="-53276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</a:rPr>
                        <a:t>WP6 – Q/A</a:t>
                      </a:r>
                      <a:endParaRPr lang="en-GB" sz="1400" b="1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57" marR="4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 </a:t>
                      </a:r>
                      <a:endParaRPr lang="en-GB" sz="1400" i="1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57" marR="42957" marT="0" marB="0"/>
                </a:tc>
                <a:extLst>
                  <a:ext uri="{0D108BD9-81ED-4DB2-BD59-A6C34878D82A}">
                    <a16:rowId xmlns:a16="http://schemas.microsoft.com/office/drawing/2014/main" val="1179271986"/>
                  </a:ext>
                </a:extLst>
              </a:tr>
              <a:tr h="701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16:30</a:t>
                      </a:r>
                      <a:endParaRPr lang="en-GB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57" marR="42957" marT="0" marB="0"/>
                </a:tc>
                <a:tc>
                  <a:txBody>
                    <a:bodyPr/>
                    <a:lstStyle/>
                    <a:p>
                      <a:pPr marL="532765" indent="-53276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</a:rPr>
                        <a:t>WP7 - Dissemination and communication (ACTIA)</a:t>
                      </a:r>
                    </a:p>
                    <a:p>
                      <a:pPr marL="532765" indent="-532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i="1" dirty="0">
                          <a:effectLst/>
                        </a:rPr>
                        <a:t>Task 7.1: Dissemination plan (LVA), M1-M9</a:t>
                      </a:r>
                    </a:p>
                    <a:p>
                      <a:pPr marL="532765" indent="-532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i="1" dirty="0">
                          <a:effectLst/>
                        </a:rPr>
                        <a:t>Task 7.2: Communication and dissemination campaign (FIAB), M1-M48 </a:t>
                      </a:r>
                      <a:endParaRPr lang="en-GB" sz="1400" i="1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57" marR="4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Cotillon/</a:t>
                      </a:r>
                      <a:r>
                        <a:rPr lang="en-GB" sz="1400" i="1" dirty="0" err="1">
                          <a:effectLst/>
                        </a:rPr>
                        <a:t>Cornuau</a:t>
                      </a:r>
                      <a:r>
                        <a:rPr lang="en-GB" sz="1400" i="1" dirty="0">
                          <a:effectLst/>
                        </a:rPr>
                        <a:t> (ACTIA)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 dirty="0" err="1">
                          <a:effectLst/>
                        </a:rPr>
                        <a:t>Drausinger</a:t>
                      </a:r>
                      <a:r>
                        <a:rPr lang="en-GB" sz="1400" i="1" dirty="0">
                          <a:effectLst/>
                        </a:rPr>
                        <a:t>/</a:t>
                      </a:r>
                      <a:r>
                        <a:rPr lang="en-GB" sz="1400" i="1" dirty="0" err="1">
                          <a:effectLst/>
                        </a:rPr>
                        <a:t>Stollewerk</a:t>
                      </a:r>
                      <a:r>
                        <a:rPr lang="en-GB" sz="1400" i="1" dirty="0">
                          <a:effectLst/>
                        </a:rPr>
                        <a:t> (LVA)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i="1" dirty="0" err="1">
                          <a:effectLst/>
                        </a:rPr>
                        <a:t>Concha</a:t>
                      </a:r>
                      <a:r>
                        <a:rPr lang="it-IT" sz="1400" i="1" dirty="0">
                          <a:effectLst/>
                        </a:rPr>
                        <a:t> </a:t>
                      </a:r>
                      <a:r>
                        <a:rPr lang="it-IT" sz="1400" i="1" dirty="0" err="1">
                          <a:effectLst/>
                        </a:rPr>
                        <a:t>Avila</a:t>
                      </a:r>
                      <a:r>
                        <a:rPr lang="it-IT" sz="1400" i="1" dirty="0">
                          <a:effectLst/>
                        </a:rPr>
                        <a:t> (FIAB)</a:t>
                      </a:r>
                      <a:endParaRPr lang="en-GB" sz="1400" i="1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57" marR="42957" marT="0" marB="0"/>
                </a:tc>
                <a:extLst>
                  <a:ext uri="{0D108BD9-81ED-4DB2-BD59-A6C34878D82A}">
                    <a16:rowId xmlns:a16="http://schemas.microsoft.com/office/drawing/2014/main" val="3832185815"/>
                  </a:ext>
                </a:extLst>
              </a:tr>
              <a:tr h="278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16:50</a:t>
                      </a:r>
                      <a:endParaRPr lang="en-GB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57" marR="42957" marT="0" marB="0"/>
                </a:tc>
                <a:tc>
                  <a:txBody>
                    <a:bodyPr/>
                    <a:lstStyle/>
                    <a:p>
                      <a:pPr marL="532765" indent="-53276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</a:rPr>
                        <a:t>WP7 – Q/A</a:t>
                      </a:r>
                      <a:endParaRPr lang="en-GB" sz="1400" b="1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57" marR="4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 </a:t>
                      </a:r>
                      <a:endParaRPr lang="en-GB" sz="1400" i="1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57" marR="42957" marT="0" marB="0"/>
                </a:tc>
                <a:extLst>
                  <a:ext uri="{0D108BD9-81ED-4DB2-BD59-A6C34878D82A}">
                    <a16:rowId xmlns:a16="http://schemas.microsoft.com/office/drawing/2014/main" val="986546951"/>
                  </a:ext>
                </a:extLst>
              </a:tr>
              <a:tr h="962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17:00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GB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57" marR="42957" marT="0" marB="0"/>
                </a:tc>
                <a:tc>
                  <a:txBody>
                    <a:bodyPr/>
                    <a:lstStyle/>
                    <a:p>
                      <a:pPr marL="532765" indent="-53276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</a:rPr>
                        <a:t>WP8 - Project Management (UNITO)</a:t>
                      </a:r>
                    </a:p>
                    <a:p>
                      <a:pPr marL="532765" indent="-532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i="1" dirty="0">
                          <a:effectLst/>
                        </a:rPr>
                        <a:t>Task 8.1: Decision making and internal communication, M1-M4</a:t>
                      </a:r>
                    </a:p>
                    <a:p>
                      <a:pPr marL="532765" indent="-532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i="1" dirty="0">
                          <a:effectLst/>
                        </a:rPr>
                        <a:t>Task 8.2: Administrative and financial management, M1-M48</a:t>
                      </a:r>
                    </a:p>
                  </a:txBody>
                  <a:tcPr marL="42957" marR="4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i="1" dirty="0">
                          <a:effectLst/>
                        </a:rPr>
                        <a:t>Remigio Berruto / Francesca Sanna (UNITO)</a:t>
                      </a:r>
                      <a:endParaRPr lang="en-GB" sz="1400" i="1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57" marR="42957" marT="0" marB="0"/>
                </a:tc>
                <a:extLst>
                  <a:ext uri="{0D108BD9-81ED-4DB2-BD59-A6C34878D82A}">
                    <a16:rowId xmlns:a16="http://schemas.microsoft.com/office/drawing/2014/main" val="3135333101"/>
                  </a:ext>
                </a:extLst>
              </a:tr>
              <a:tr h="278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17:20</a:t>
                      </a:r>
                      <a:endParaRPr lang="en-GB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57" marR="42957" marT="0" marB="0"/>
                </a:tc>
                <a:tc>
                  <a:txBody>
                    <a:bodyPr/>
                    <a:lstStyle/>
                    <a:p>
                      <a:pPr marL="532765" indent="-53276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</a:rPr>
                        <a:t>Future activities and next meetings</a:t>
                      </a:r>
                      <a:endParaRPr lang="en-GB" sz="1400" b="1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57" marR="4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57" marR="42957" marT="0" marB="0"/>
                </a:tc>
                <a:extLst>
                  <a:ext uri="{0D108BD9-81ED-4DB2-BD59-A6C34878D82A}">
                    <a16:rowId xmlns:a16="http://schemas.microsoft.com/office/drawing/2014/main" val="3131609947"/>
                  </a:ext>
                </a:extLst>
              </a:tr>
              <a:tr h="284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17:50</a:t>
                      </a:r>
                      <a:endParaRPr lang="en-GB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57" marR="42957" marT="0" marB="0"/>
                </a:tc>
                <a:tc>
                  <a:txBody>
                    <a:bodyPr/>
                    <a:lstStyle/>
                    <a:p>
                      <a:pPr marL="532765" indent="-53276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</a:rPr>
                        <a:t>Questions and Comments</a:t>
                      </a:r>
                      <a:endParaRPr lang="en-GB" sz="1400" b="1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57" marR="4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57" marR="42957" marT="0" marB="0"/>
                </a:tc>
                <a:extLst>
                  <a:ext uri="{0D108BD9-81ED-4DB2-BD59-A6C34878D82A}">
                    <a16:rowId xmlns:a16="http://schemas.microsoft.com/office/drawing/2014/main" val="1762450442"/>
                  </a:ext>
                </a:extLst>
              </a:tr>
              <a:tr h="320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18:00</a:t>
                      </a:r>
                      <a:endParaRPr lang="en-GB" sz="14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57" marR="42957" marT="0" marB="0"/>
                </a:tc>
                <a:tc>
                  <a:txBody>
                    <a:bodyPr/>
                    <a:lstStyle/>
                    <a:p>
                      <a:pPr marL="532765" indent="-53276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</a:rPr>
                        <a:t>Conclusion and greetings</a:t>
                      </a:r>
                      <a:endParaRPr lang="en-GB" sz="1400" b="1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57" marR="429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957" marR="42957" marT="0" marB="0"/>
                </a:tc>
                <a:extLst>
                  <a:ext uri="{0D108BD9-81ED-4DB2-BD59-A6C34878D82A}">
                    <a16:rowId xmlns:a16="http://schemas.microsoft.com/office/drawing/2014/main" val="69374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805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5ED182-96EF-4A13-A72E-46DABF1F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WP1 – Skills needs identification (ISEKI)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C3D3665-444B-4735-9C19-69C2F8B3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0859347-F155-4FB3-AA33-CFC4E1E7A829}"/>
              </a:ext>
            </a:extLst>
          </p:cNvPr>
          <p:cNvSpPr/>
          <p:nvPr/>
        </p:nvSpPr>
        <p:spPr>
          <a:xfrm>
            <a:off x="439324" y="1304206"/>
            <a:ext cx="8265351" cy="1029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collect the information about the state of the art,  UNITO created online databases storing all relevant research. The database was created in the FIELDS project </a:t>
            </a:r>
            <a:r>
              <a:rPr lang="en-GB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management platform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it will be available through the project’s </a:t>
            </a:r>
            <a:r>
              <a:rPr lang="en-GB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 website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F6DC5D5-5C6B-49F5-90C7-EBB8D0E06C7A}"/>
              </a:ext>
            </a:extLst>
          </p:cNvPr>
          <p:cNvSpPr/>
          <p:nvPr/>
        </p:nvSpPr>
        <p:spPr>
          <a:xfrm>
            <a:off x="723900" y="843010"/>
            <a:ext cx="6556629" cy="770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1.1 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State of the Art (UNITO), M1 – M6</a:t>
            </a:r>
            <a:b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GB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9DB368D-E10E-40AC-8863-3555AC3DCB5B}"/>
              </a:ext>
            </a:extLst>
          </p:cNvPr>
          <p:cNvSpPr/>
          <p:nvPr/>
        </p:nvSpPr>
        <p:spPr>
          <a:xfrm>
            <a:off x="671967" y="2740487"/>
            <a:ext cx="7352526" cy="1124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Deliverable 1.1  Stakeholders strategic plans and analysis report</a:t>
            </a:r>
            <a:r>
              <a:rPr lang="en-GB" sz="20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(UNITO), M1 – M6</a:t>
            </a:r>
            <a:br>
              <a:rPr lang="en-GB" sz="20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GB" sz="20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5F41ADA-48E8-4334-9987-D6B05B90A83A}"/>
              </a:ext>
            </a:extLst>
          </p:cNvPr>
          <p:cNvSpPr/>
          <p:nvPr/>
        </p:nvSpPr>
        <p:spPr>
          <a:xfrm>
            <a:off x="439324" y="3688730"/>
            <a:ext cx="803270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The growth strategy of the sector will be summarized through the available material and directives from the EU, producers associations and industries, in a comprehensive report in M6 by UNITO, UHOH, CONFAGRI and WUR</a:t>
            </a:r>
          </a:p>
          <a:p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Meeting held the 25 June to define the firsts steps on the growth strategy </a:t>
            </a:r>
            <a:b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of the sector</a:t>
            </a:r>
          </a:p>
          <a:p>
            <a:pPr marL="285750" indent="-285750">
              <a:buFontTx/>
              <a:buChar char="-"/>
            </a:pP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15 contribution already received from the partners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021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FDA516D-2858-42F1-B73D-0907BD4B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AB48D38-075D-46DB-A12A-DD593AB0AA5F}"/>
              </a:ext>
            </a:extLst>
          </p:cNvPr>
          <p:cNvSpPr/>
          <p:nvPr/>
        </p:nvSpPr>
        <p:spPr>
          <a:xfrm>
            <a:off x="628650" y="840352"/>
            <a:ext cx="8173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Database feature: avoid duplication, system does not save the same records previously inserted</a:t>
            </a:r>
          </a:p>
          <a:p>
            <a:endParaRPr lang="en-GB" sz="7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 info in the </a:t>
            </a:r>
            <a:r>
              <a:rPr lang="en-GB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guidelines</a:t>
            </a: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available in the management portal</a:t>
            </a:r>
            <a:endParaRPr lang="en-GB" sz="16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C83A367-4336-433F-8D29-42A769D34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31" y="1734831"/>
            <a:ext cx="6271161" cy="268781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5435D649-C80B-4F71-A017-DDAF912E2775}"/>
              </a:ext>
            </a:extLst>
          </p:cNvPr>
          <p:cNvSpPr/>
          <p:nvPr/>
        </p:nvSpPr>
        <p:spPr>
          <a:xfrm>
            <a:off x="4796109" y="1977261"/>
            <a:ext cx="3949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2E74B5"/>
                </a:solidFill>
              </a:rPr>
              <a:t>http://www.erasmus-fields.eu/management/?q=node/1191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40EEBFEB-1AAB-4DF0-BF9E-6A65AAE5C1F1}"/>
              </a:ext>
            </a:extLst>
          </p:cNvPr>
          <p:cNvSpPr/>
          <p:nvPr/>
        </p:nvSpPr>
        <p:spPr>
          <a:xfrm>
            <a:off x="628650" y="74178"/>
            <a:ext cx="7373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Deliverable 1.2  Repository of previous projects, results and best practices (UNITO), M1 – M6</a:t>
            </a:r>
            <a:endParaRPr lang="en-GB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2963D4C7-D449-4CEF-B779-7901BF7D88A8}"/>
              </a:ext>
            </a:extLst>
          </p:cNvPr>
          <p:cNvSpPr/>
          <p:nvPr/>
        </p:nvSpPr>
        <p:spPr>
          <a:xfrm>
            <a:off x="0" y="4603647"/>
            <a:ext cx="8713496" cy="995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5430" lvl="1">
              <a:lnSpc>
                <a:spcPct val="115000"/>
              </a:lnSpc>
              <a:spcBef>
                <a:spcPts val="1000"/>
              </a:spcBef>
            </a:pPr>
            <a:r>
              <a:rPr lang="en-GB" sz="20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 of Deliverable: </a:t>
            </a:r>
            <a:r>
              <a:rPr lang="en-GB" sz="1600" b="1" dirty="0"/>
              <a:t>Technological/Service outputs</a:t>
            </a:r>
            <a:r>
              <a:rPr lang="en-GB" sz="1600" dirty="0"/>
              <a:t>: refer to virtual platform/services developed and provided to target beneficiaries in the context of the Fields project.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</a:rPr>
              <a:t>It will be validated based on the document drafted to describe the features of the technological output.</a:t>
            </a:r>
            <a:endParaRPr lang="en-GB" sz="1600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2651D172-0D4C-4B86-B7C9-F6DF0EF512F2}"/>
              </a:ext>
            </a:extLst>
          </p:cNvPr>
          <p:cNvSpPr/>
          <p:nvPr/>
        </p:nvSpPr>
        <p:spPr>
          <a:xfrm>
            <a:off x="628650" y="5730193"/>
            <a:ext cx="7988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</a:rPr>
              <a:t>D1.2 in preparation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, finalizing the revised draft.</a:t>
            </a:r>
            <a:endParaRPr lang="en-GB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F1D5951-5252-431C-97D1-9FF51657B309}"/>
              </a:ext>
            </a:extLst>
          </p:cNvPr>
          <p:cNvSpPr/>
          <p:nvPr/>
        </p:nvSpPr>
        <p:spPr>
          <a:xfrm>
            <a:off x="4838701" y="3272686"/>
            <a:ext cx="36828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target of 30 institutes to populate the platform is set for year one and a target of minimum 120 is set until the end of the project.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003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DCBE5A3-0D06-4214-BF8D-8F6FB52AB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961377"/>
            <a:ext cx="8515350" cy="493524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E9312C7-9326-4807-809D-1B2331DC6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Organisations</a:t>
            </a:r>
            <a:r>
              <a:rPr lang="it-IT" dirty="0"/>
              <a:t>/stakeholder database 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220183A-FF8F-4801-A521-90B2B7743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C381493-064C-414D-B696-DCE7D24655D0}"/>
              </a:ext>
            </a:extLst>
          </p:cNvPr>
          <p:cNvSpPr/>
          <p:nvPr/>
        </p:nvSpPr>
        <p:spPr>
          <a:xfrm>
            <a:off x="2551928" y="1241702"/>
            <a:ext cx="4548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146  Organisations inserted so far!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E17CE49-6F30-474A-BFAA-A4C67EEDB8A0}"/>
              </a:ext>
            </a:extLst>
          </p:cNvPr>
          <p:cNvSpPr/>
          <p:nvPr/>
        </p:nvSpPr>
        <p:spPr>
          <a:xfrm>
            <a:off x="978452" y="6026993"/>
            <a:ext cx="74595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http://www.erasmus-fields.eu/management/?q=organisation</a:t>
            </a:r>
          </a:p>
        </p:txBody>
      </p:sp>
      <p:pic>
        <p:nvPicPr>
          <p:cNvPr id="3074" name="Picture 2" descr="MINI STAMP - TARGET ACHIEVED">
            <a:extLst>
              <a:ext uri="{FF2B5EF4-FFF2-40B4-BE49-F238E27FC236}">
                <a16:creationId xmlns:a16="http://schemas.microsoft.com/office/drawing/2014/main" id="{39E31CEA-5285-4469-8EB4-7C780CD09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4915">
            <a:off x="5857232" y="1882928"/>
            <a:ext cx="2486243" cy="2486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37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CFDDCD6-D4D9-4CAC-87A1-676FC4ADD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7" y="887902"/>
            <a:ext cx="8658225" cy="513034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9524AB4-A94C-4098-983D-D80246A09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Curricula/Courses database 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67AA75-850B-4712-9E85-75F4200D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58C2560-8456-4745-8F79-5C5E206D0F2A}"/>
              </a:ext>
            </a:extLst>
          </p:cNvPr>
          <p:cNvSpPr/>
          <p:nvPr/>
        </p:nvSpPr>
        <p:spPr>
          <a:xfrm>
            <a:off x="1055773" y="6018249"/>
            <a:ext cx="74595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http://www.erasmus-fields.eu/management/?q=curricula-courses-database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F68AA98-F74A-4FF7-9699-2C0CF9F3755F}"/>
              </a:ext>
            </a:extLst>
          </p:cNvPr>
          <p:cNvSpPr/>
          <p:nvPr/>
        </p:nvSpPr>
        <p:spPr>
          <a:xfrm>
            <a:off x="3179577" y="881588"/>
            <a:ext cx="4844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93 Curricula/Courses inserted so far!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9BE2B91-EEA2-4226-A23A-3270AB8517D3}"/>
              </a:ext>
            </a:extLst>
          </p:cNvPr>
          <p:cNvSpPr/>
          <p:nvPr/>
        </p:nvSpPr>
        <p:spPr>
          <a:xfrm>
            <a:off x="1431430" y="1386074"/>
            <a:ext cx="64221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21 Bio-economy; 57 Sustainability; 11 Digitalization; 15 Soft-skill; </a:t>
            </a:r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10 Entrepreneurship; 43 Business as usual</a:t>
            </a:r>
          </a:p>
        </p:txBody>
      </p:sp>
    </p:spTree>
    <p:extLst>
      <p:ext uri="{BB962C8B-B14F-4D97-AF65-F5344CB8AC3E}">
        <p14:creationId xmlns:p14="http://schemas.microsoft.com/office/powerpoint/2010/main" val="2061770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24F0DDB-9C9B-4ECC-BA3C-2CCC265A1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05" y="1038225"/>
            <a:ext cx="8730590" cy="431060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9524AB4-A94C-4098-983D-D80246A09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Best </a:t>
            </a:r>
            <a:r>
              <a:rPr lang="it-IT" dirty="0" err="1"/>
              <a:t>practices</a:t>
            </a:r>
            <a:r>
              <a:rPr lang="it-IT" dirty="0"/>
              <a:t> database 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67AA75-850B-4712-9E85-75F4200D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58C2560-8456-4745-8F79-5C5E206D0F2A}"/>
              </a:ext>
            </a:extLst>
          </p:cNvPr>
          <p:cNvSpPr/>
          <p:nvPr/>
        </p:nvSpPr>
        <p:spPr>
          <a:xfrm>
            <a:off x="1055773" y="5698959"/>
            <a:ext cx="74595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http://www.erasmus-fields.eu/management/?q=best-practices-database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3EE3E59-B6D4-4086-8E5A-2698EAC46136}"/>
              </a:ext>
            </a:extLst>
          </p:cNvPr>
          <p:cNvSpPr/>
          <p:nvPr/>
        </p:nvSpPr>
        <p:spPr>
          <a:xfrm>
            <a:off x="3406566" y="1335580"/>
            <a:ext cx="4174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3 Best practices inserted so far!</a:t>
            </a:r>
          </a:p>
        </p:txBody>
      </p:sp>
    </p:spTree>
    <p:extLst>
      <p:ext uri="{BB962C8B-B14F-4D97-AF65-F5344CB8AC3E}">
        <p14:creationId xmlns:p14="http://schemas.microsoft.com/office/powerpoint/2010/main" val="273768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4E8BD1F-B38A-46A1-B046-F61FF8121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9" y="971550"/>
            <a:ext cx="8330360" cy="463212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9524AB4-A94C-4098-983D-D80246A09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Projects database 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67AA75-850B-4712-9E85-75F4200D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58C2560-8456-4745-8F79-5C5E206D0F2A}"/>
              </a:ext>
            </a:extLst>
          </p:cNvPr>
          <p:cNvSpPr/>
          <p:nvPr/>
        </p:nvSpPr>
        <p:spPr>
          <a:xfrm>
            <a:off x="1439134" y="5886450"/>
            <a:ext cx="6830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http://www.erasmus-fields.eu/management/?q=projects-database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008389D-0B50-456B-9A5F-F751C088F9B1}"/>
              </a:ext>
            </a:extLst>
          </p:cNvPr>
          <p:cNvSpPr/>
          <p:nvPr/>
        </p:nvSpPr>
        <p:spPr>
          <a:xfrm>
            <a:off x="3916798" y="913619"/>
            <a:ext cx="3471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19 Project inserted so far!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0264DE2-DD14-41AA-AE0C-78C15123568F}"/>
              </a:ext>
            </a:extLst>
          </p:cNvPr>
          <p:cNvSpPr/>
          <p:nvPr/>
        </p:nvSpPr>
        <p:spPr>
          <a:xfrm>
            <a:off x="1818786" y="1518911"/>
            <a:ext cx="60710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4 Bio-economy; 13 Sustainability; 7 Digitalization; 2 Soft-skill; </a:t>
            </a:r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4 Entrepreneurship; 3 Business as usual</a:t>
            </a:r>
          </a:p>
          <a:p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74466"/>
      </p:ext>
    </p:extLst>
  </p:cSld>
  <p:clrMapOvr>
    <a:masterClrMapping/>
  </p:clrMapOvr>
</p:sld>
</file>

<file path=ppt/theme/theme1.xml><?xml version="1.0" encoding="utf-8"?>
<a:theme xmlns:a="http://schemas.openxmlformats.org/drawingml/2006/main" name="CoLLaboratE-ThemeNew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LaboratE-ThemeNew" id="{AD441D31-B38D-4F89-B57E-CC0212D26925}" vid="{A4654D39-5463-4B11-90A2-3C333BBC5873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15551</TotalTime>
  <Words>1439</Words>
  <Application>Microsoft Office PowerPoint</Application>
  <PresentationFormat>Presentazione su schermo (4:3)</PresentationFormat>
  <Paragraphs>273</Paragraphs>
  <Slides>23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1" baseType="lpstr">
      <vt:lpstr>Arial</vt:lpstr>
      <vt:lpstr>Bahnschrift Light Condensed</vt:lpstr>
      <vt:lpstr>Calibri</vt:lpstr>
      <vt:lpstr>Calibri Light</vt:lpstr>
      <vt:lpstr>Garamond</vt:lpstr>
      <vt:lpstr>Tahoma</vt:lpstr>
      <vt:lpstr>Times New Roman</vt:lpstr>
      <vt:lpstr>CoLLaboratE-ThemeNew</vt:lpstr>
      <vt:lpstr>FIELDS early project results</vt:lpstr>
      <vt:lpstr>Agenda - Project results &amp; Future activities </vt:lpstr>
      <vt:lpstr>Agenda - Project results &amp; Future activities</vt:lpstr>
      <vt:lpstr>WP1 – Skills needs identification (ISEKI) </vt:lpstr>
      <vt:lpstr>Presentazione standard di PowerPoint</vt:lpstr>
      <vt:lpstr>Organisations/stakeholder database </vt:lpstr>
      <vt:lpstr>Curricula/Courses database </vt:lpstr>
      <vt:lpstr>Best practices database </vt:lpstr>
      <vt:lpstr>Projects database </vt:lpstr>
      <vt:lpstr>Policy and advocacy</vt:lpstr>
      <vt:lpstr>Presentazione standard di PowerPoint</vt:lpstr>
      <vt:lpstr>WP4 – Implementation (AERES) </vt:lpstr>
      <vt:lpstr>Task 4.3: Map creation, update and use</vt:lpstr>
      <vt:lpstr>Task 5.2: Funding opportunities (LLL-P), M7-M24 </vt:lpstr>
      <vt:lpstr>WP6 – Quality Assessment (CERTH)</vt:lpstr>
      <vt:lpstr>WP7 - Dissemination and communication (ACTIA)</vt:lpstr>
      <vt:lpstr>T7.2 Communication and dissemination campaign (FIAB)</vt:lpstr>
      <vt:lpstr>Templates</vt:lpstr>
      <vt:lpstr>WP8 - Project Management (UNITO)</vt:lpstr>
      <vt:lpstr>WP8 - Project Management (UNITO)</vt:lpstr>
      <vt:lpstr>WP8 - Project Management (UNITO)</vt:lpstr>
      <vt:lpstr>Next meetings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WP1 - Project Management</dc:title>
  <dc:creator>Fotis Dimeas</dc:creator>
  <cp:lastModifiedBy>Francesca</cp:lastModifiedBy>
  <cp:revision>105</cp:revision>
  <dcterms:created xsi:type="dcterms:W3CDTF">2018-10-15T13:11:22Z</dcterms:created>
  <dcterms:modified xsi:type="dcterms:W3CDTF">2020-07-03T17:21:20Z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484126-3486-41a9-802e-7f1e2277276c_Enabled">
    <vt:lpwstr>True</vt:lpwstr>
  </property>
  <property fmtid="{D5CDD505-2E9C-101B-9397-08002B2CF9AE}" pid="3" name="MSIP_Label_d0484126-3486-41a9-802e-7f1e2277276c_SiteId">
    <vt:lpwstr>eec01f8e-737f-43e3-9ed5-f8a59913bd82</vt:lpwstr>
  </property>
  <property fmtid="{D5CDD505-2E9C-101B-9397-08002B2CF9AE}" pid="4" name="MSIP_Label_d0484126-3486-41a9-802e-7f1e2277276c_Owner">
    <vt:lpwstr>pal.johan.from@nmbu.no</vt:lpwstr>
  </property>
  <property fmtid="{D5CDD505-2E9C-101B-9397-08002B2CF9AE}" pid="5" name="MSIP_Label_d0484126-3486-41a9-802e-7f1e2277276c_SetDate">
    <vt:lpwstr>2020-01-11T12:05:33.3131731Z</vt:lpwstr>
  </property>
  <property fmtid="{D5CDD505-2E9C-101B-9397-08002B2CF9AE}" pid="6" name="MSIP_Label_d0484126-3486-41a9-802e-7f1e2277276c_Name">
    <vt:lpwstr>Internal</vt:lpwstr>
  </property>
  <property fmtid="{D5CDD505-2E9C-101B-9397-08002B2CF9AE}" pid="7" name="MSIP_Label_d0484126-3486-41a9-802e-7f1e2277276c_Application">
    <vt:lpwstr>Microsoft Azure Information Protection</vt:lpwstr>
  </property>
  <property fmtid="{D5CDD505-2E9C-101B-9397-08002B2CF9AE}" pid="8" name="MSIP_Label_d0484126-3486-41a9-802e-7f1e2277276c_ActionId">
    <vt:lpwstr>d4a85e94-51e7-46ba-8cf1-49bfd1a7a6de</vt:lpwstr>
  </property>
  <property fmtid="{D5CDD505-2E9C-101B-9397-08002B2CF9AE}" pid="9" name="MSIP_Label_d0484126-3486-41a9-802e-7f1e2277276c_Extended_MSFT_Method">
    <vt:lpwstr>Automatic</vt:lpwstr>
  </property>
  <property fmtid="{D5CDD505-2E9C-101B-9397-08002B2CF9AE}" pid="10" name="Sensitivity">
    <vt:lpwstr>Internal</vt:lpwstr>
  </property>
</Properties>
</file>