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61" r:id="rId3"/>
    <p:sldId id="263" r:id="rId4"/>
    <p:sldId id="264" r:id="rId5"/>
    <p:sldId id="289" r:id="rId6"/>
    <p:sldId id="290" r:id="rId7"/>
    <p:sldId id="291" r:id="rId8"/>
    <p:sldId id="292" r:id="rId9"/>
    <p:sldId id="293" r:id="rId10"/>
    <p:sldId id="294" r:id="rId11"/>
    <p:sldId id="296" r:id="rId12"/>
    <p:sldId id="295" r:id="rId13"/>
    <p:sldId id="29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F59"/>
    <a:srgbClr val="304A89"/>
    <a:srgbClr val="FFFFFF"/>
    <a:srgbClr val="F99645"/>
    <a:srgbClr val="F98A39"/>
    <a:srgbClr val="F79839"/>
    <a:srgbClr val="305090"/>
    <a:srgbClr val="274A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8" autoAdjust="0"/>
    <p:restoredTop sz="94660"/>
  </p:normalViewPr>
  <p:slideViewPr>
    <p:cSldViewPr snapToGrid="0">
      <p:cViewPr varScale="1">
        <p:scale>
          <a:sx n="105" d="100"/>
          <a:sy n="105" d="100"/>
        </p:scale>
        <p:origin x="149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9B23E-DEB0-4420-BC71-D8B3CD1A85A1}" type="datetimeFigureOut">
              <a:rPr lang="en-US" smtClean="0"/>
              <a:t>5/26/2020</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3957E-673A-4113-866E-902DC5EB0489}" type="slidenum">
              <a:rPr lang="en-US" smtClean="0"/>
              <a:t>‹#›</a:t>
            </a:fld>
            <a:endParaRPr lang="en-US"/>
          </a:p>
        </p:txBody>
      </p:sp>
    </p:spTree>
    <p:extLst>
      <p:ext uri="{BB962C8B-B14F-4D97-AF65-F5344CB8AC3E}">
        <p14:creationId xmlns:p14="http://schemas.microsoft.com/office/powerpoint/2010/main" val="229367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a:t>
            </a:fld>
            <a:endParaRPr lang="en-US"/>
          </a:p>
        </p:txBody>
      </p:sp>
    </p:spTree>
    <p:extLst>
      <p:ext uri="{BB962C8B-B14F-4D97-AF65-F5344CB8AC3E}">
        <p14:creationId xmlns:p14="http://schemas.microsoft.com/office/powerpoint/2010/main" val="1391599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76740"/>
            <a:ext cx="7772400" cy="699626"/>
          </a:xfrm>
        </p:spPr>
        <p:txBody>
          <a:bodyPr anchor="t">
            <a:normAutofit/>
          </a:bodyPr>
          <a:lstStyle>
            <a:lvl1pPr algn="ctr">
              <a:defRPr sz="4000">
                <a:solidFill>
                  <a:schemeClr val="accent6">
                    <a:lumMod val="75000"/>
                  </a:schemeClr>
                </a:solidFill>
              </a:defRPr>
            </a:lvl1pPr>
          </a:lstStyle>
          <a:p>
            <a:r>
              <a:rPr lang="en-US" dirty="0"/>
              <a:t>Click to edit Master title style</a:t>
            </a:r>
          </a:p>
        </p:txBody>
      </p:sp>
      <p:sp>
        <p:nvSpPr>
          <p:cNvPr id="3" name="Subtitle 2"/>
          <p:cNvSpPr>
            <a:spLocks noGrp="1"/>
          </p:cNvSpPr>
          <p:nvPr>
            <p:ph type="subTitle" idx="1"/>
          </p:nvPr>
        </p:nvSpPr>
        <p:spPr>
          <a:xfrm>
            <a:off x="1151312" y="3184201"/>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Ορθογώνιο 5"/>
          <p:cNvSpPr/>
          <p:nvPr/>
        </p:nvSpPr>
        <p:spPr>
          <a:xfrm>
            <a:off x="0" y="6681216"/>
            <a:ext cx="9144000" cy="202184"/>
          </a:xfrm>
          <a:prstGeom prst="rect">
            <a:avLst/>
          </a:prstGeom>
          <a:solidFill>
            <a:srgbClr val="344F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304A89"/>
              </a:solidFill>
            </a:endParaRPr>
          </a:p>
        </p:txBody>
      </p:sp>
      <p:sp>
        <p:nvSpPr>
          <p:cNvPr id="7" name="Ορθογώνιο 6"/>
          <p:cNvSpPr/>
          <p:nvPr/>
        </p:nvSpPr>
        <p:spPr>
          <a:xfrm>
            <a:off x="0" y="6600305"/>
            <a:ext cx="9144000" cy="10847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chemeClr val="accent6"/>
              </a:solidFill>
            </a:endParaRPr>
          </a:p>
        </p:txBody>
      </p:sp>
    </p:spTree>
    <p:extLst>
      <p:ext uri="{BB962C8B-B14F-4D97-AF65-F5344CB8AC3E}">
        <p14:creationId xmlns:p14="http://schemas.microsoft.com/office/powerpoint/2010/main" val="387390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C94A9C6C-1472-49E2-A08D-475DB4E3CBD3}" type="slidenum">
              <a:rPr lang="en-US" smtClean="0"/>
              <a:t>‹#›</a:t>
            </a:fld>
            <a:endParaRPr lang="en-US" dirty="0"/>
          </a:p>
        </p:txBody>
      </p:sp>
      <p:cxnSp>
        <p:nvCxnSpPr>
          <p:cNvPr id="7" name="Ευθεία γραμμή σύνδεσης 6"/>
          <p:cNvCxnSpPr/>
          <p:nvPr/>
        </p:nvCxnSpPr>
        <p:spPr>
          <a:xfrm>
            <a:off x="628650" y="702148"/>
            <a:ext cx="7886700"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3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000">
                <a:solidFill>
                  <a:srgbClr val="344F59"/>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0" y="6483649"/>
            <a:ext cx="1266826" cy="243839"/>
          </a:xfrm>
          <a:prstGeom prst="rect">
            <a:avLst/>
          </a:prstGeom>
        </p:spPr>
        <p:txBody>
          <a:bodyPr/>
          <a:lstStyle/>
          <a:p>
            <a:endParaRPr lang="en-US" dirty="0"/>
          </a:p>
        </p:txBody>
      </p:sp>
      <p:sp>
        <p:nvSpPr>
          <p:cNvPr id="5" name="Footer Placeholder 4"/>
          <p:cNvSpPr>
            <a:spLocks noGrp="1"/>
          </p:cNvSpPr>
          <p:nvPr>
            <p:ph type="ftr" sz="quarter" idx="11"/>
          </p:nvPr>
        </p:nvSpPr>
        <p:spPr>
          <a:xfrm>
            <a:off x="3028950" y="6366473"/>
            <a:ext cx="3086100" cy="24384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94A9C6C-1472-49E2-A08D-475DB4E3CBD3}" type="slidenum">
              <a:rPr lang="en-US" smtClean="0"/>
              <a:t>‹#›</a:t>
            </a:fld>
            <a:endParaRPr lang="en-US" dirty="0"/>
          </a:p>
        </p:txBody>
      </p:sp>
    </p:spTree>
    <p:extLst>
      <p:ext uri="{BB962C8B-B14F-4D97-AF65-F5344CB8AC3E}">
        <p14:creationId xmlns:p14="http://schemas.microsoft.com/office/powerpoint/2010/main" val="237581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94A9C6C-1472-49E2-A08D-475DB4E3CBD3}" type="slidenum">
              <a:rPr lang="en-US" smtClean="0"/>
              <a:t>‹#›</a:t>
            </a:fld>
            <a:endParaRPr lang="en-US" dirty="0"/>
          </a:p>
        </p:txBody>
      </p:sp>
    </p:spTree>
    <p:extLst>
      <p:ext uri="{BB962C8B-B14F-4D97-AF65-F5344CB8AC3E}">
        <p14:creationId xmlns:p14="http://schemas.microsoft.com/office/powerpoint/2010/main" val="1757158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Ορθογώνιο 12"/>
          <p:cNvSpPr/>
          <p:nvPr userDrawn="1"/>
        </p:nvSpPr>
        <p:spPr>
          <a:xfrm>
            <a:off x="0" y="6605569"/>
            <a:ext cx="9144000" cy="252432"/>
          </a:xfrm>
          <a:prstGeom prst="rect">
            <a:avLst/>
          </a:prstGeom>
          <a:solidFill>
            <a:srgbClr val="344F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304A89"/>
              </a:solidFill>
            </a:endParaRPr>
          </a:p>
        </p:txBody>
      </p:sp>
      <p:sp>
        <p:nvSpPr>
          <p:cNvPr id="14" name="Ορθογώνιο 13"/>
          <p:cNvSpPr/>
          <p:nvPr userDrawn="1"/>
        </p:nvSpPr>
        <p:spPr>
          <a:xfrm>
            <a:off x="0" y="6605569"/>
            <a:ext cx="1266826" cy="2524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304A89"/>
              </a:solidFill>
            </a:endParaRPr>
          </a:p>
        </p:txBody>
      </p:sp>
      <p:sp>
        <p:nvSpPr>
          <p:cNvPr id="2" name="Title Placeholder 1"/>
          <p:cNvSpPr>
            <a:spLocks noGrp="1"/>
          </p:cNvSpPr>
          <p:nvPr>
            <p:ph type="title"/>
          </p:nvPr>
        </p:nvSpPr>
        <p:spPr>
          <a:xfrm>
            <a:off x="628650" y="248749"/>
            <a:ext cx="7886700" cy="540960"/>
          </a:xfrm>
          <a:prstGeom prst="rect">
            <a:avLst/>
          </a:prstGeom>
        </p:spPr>
        <p:txBody>
          <a:bodyPr vert="horz" lIns="91440" tIns="45720" rIns="91440" bIns="45720" rtlCol="0" anchor="ctr">
            <a:normAutofit/>
          </a:bodyPr>
          <a:lstStyle/>
          <a:p>
            <a:r>
              <a:rPr lang="el-GR" dirty="0"/>
              <a:t>Στυλ κύριου τίτλου</a:t>
            </a:r>
            <a:endParaRPr lang="en-US" dirty="0"/>
          </a:p>
        </p:txBody>
      </p:sp>
      <p:sp>
        <p:nvSpPr>
          <p:cNvPr id="3" name="Text Placeholder 2"/>
          <p:cNvSpPr>
            <a:spLocks noGrp="1"/>
          </p:cNvSpPr>
          <p:nvPr>
            <p:ph type="body" idx="1"/>
          </p:nvPr>
        </p:nvSpPr>
        <p:spPr>
          <a:xfrm>
            <a:off x="628650" y="881150"/>
            <a:ext cx="7886700" cy="5641570"/>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6" name="Slide Number Placeholder 5"/>
          <p:cNvSpPr>
            <a:spLocks noGrp="1"/>
          </p:cNvSpPr>
          <p:nvPr>
            <p:ph type="sldNum" sz="quarter" idx="4"/>
          </p:nvPr>
        </p:nvSpPr>
        <p:spPr>
          <a:xfrm>
            <a:off x="7013829" y="6614160"/>
            <a:ext cx="2057400" cy="231648"/>
          </a:xfrm>
          <a:prstGeom prst="rect">
            <a:avLst/>
          </a:prstGeom>
        </p:spPr>
        <p:txBody>
          <a:bodyPr vert="horz" lIns="91440" tIns="45720" rIns="91440" bIns="45720" rtlCol="0" anchor="ctr"/>
          <a:lstStyle>
            <a:lvl1pPr algn="r">
              <a:defRPr sz="1050">
                <a:solidFill>
                  <a:schemeClr val="bg1"/>
                </a:solidFill>
              </a:defRPr>
            </a:lvl1pPr>
          </a:lstStyle>
          <a:p>
            <a:fld id="{C94A9C6C-1472-49E2-A08D-475DB4E3CBD3}" type="slidenum">
              <a:rPr lang="en-US" smtClean="0"/>
              <a:pPr/>
              <a:t>‹#›</a:t>
            </a:fld>
            <a:endParaRPr lang="en-US" dirty="0"/>
          </a:p>
        </p:txBody>
      </p:sp>
    </p:spTree>
    <p:extLst>
      <p:ext uri="{BB962C8B-B14F-4D97-AF65-F5344CB8AC3E}">
        <p14:creationId xmlns:p14="http://schemas.microsoft.com/office/powerpoint/2010/main" val="33245502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hdr="0" ftr="0" dt="0"/>
  <p:txStyles>
    <p:titleStyle>
      <a:lvl1pPr algn="l" defTabSz="914400" rtl="0" eaLnBrk="1" latinLnBrk="0" hangingPunct="1">
        <a:lnSpc>
          <a:spcPct val="90000"/>
        </a:lnSpc>
        <a:spcBef>
          <a:spcPct val="0"/>
        </a:spcBef>
        <a:buNone/>
        <a:defRPr sz="2800" kern="1200">
          <a:solidFill>
            <a:schemeClr val="accent6">
              <a:lumMod val="75000"/>
            </a:schemeClr>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39960" y="2038481"/>
            <a:ext cx="8680704" cy="1268522"/>
          </a:xfrm>
        </p:spPr>
        <p:txBody>
          <a:bodyPr>
            <a:noAutofit/>
          </a:bodyPr>
          <a:lstStyle/>
          <a:p>
            <a:r>
              <a:rPr lang="en-US" sz="4400" dirty="0"/>
              <a:t>Deliverable 6.1 – Quality Plan</a:t>
            </a:r>
          </a:p>
        </p:txBody>
      </p:sp>
      <p:sp>
        <p:nvSpPr>
          <p:cNvPr id="4" name="Υπότιτλος 3"/>
          <p:cNvSpPr>
            <a:spLocks noGrp="1"/>
          </p:cNvSpPr>
          <p:nvPr>
            <p:ph type="subTitle" idx="1"/>
          </p:nvPr>
        </p:nvSpPr>
        <p:spPr>
          <a:xfrm>
            <a:off x="781235" y="4148639"/>
            <a:ext cx="7598154" cy="966378"/>
          </a:xfrm>
        </p:spPr>
        <p:txBody>
          <a:bodyPr>
            <a:normAutofit fontScale="92500"/>
          </a:bodyPr>
          <a:lstStyle/>
          <a:p>
            <a:r>
              <a:rPr lang="en-US" dirty="0"/>
              <a:t>Center for Research and Technology – Hellas (CERTH)</a:t>
            </a:r>
          </a:p>
          <a:p>
            <a:r>
              <a:rPr lang="en-US" dirty="0"/>
              <a:t>Efthymios Rodias, </a:t>
            </a:r>
            <a:r>
              <a:rPr lang="en-US" dirty="0" smtClean="0"/>
              <a:t>e.rodias@certh.gr</a:t>
            </a:r>
            <a:endParaRPr lang="en-US" dirty="0"/>
          </a:p>
          <a:p>
            <a:endParaRPr lang="en-US" dirty="0"/>
          </a:p>
        </p:txBody>
      </p:sp>
      <p:sp>
        <p:nvSpPr>
          <p:cNvPr id="6" name="Υπότιτλος 2"/>
          <p:cNvSpPr txBox="1">
            <a:spLocks/>
          </p:cNvSpPr>
          <p:nvPr/>
        </p:nvSpPr>
        <p:spPr>
          <a:xfrm>
            <a:off x="1143000" y="4148639"/>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p>
        </p:txBody>
      </p:sp>
      <p:sp>
        <p:nvSpPr>
          <p:cNvPr id="7" name="Υπότιτλος 2"/>
          <p:cNvSpPr txBox="1">
            <a:spLocks/>
          </p:cNvSpPr>
          <p:nvPr/>
        </p:nvSpPr>
        <p:spPr>
          <a:xfrm>
            <a:off x="1143000" y="5527702"/>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600" b="1" dirty="0"/>
              <a:t>2</a:t>
            </a:r>
            <a:r>
              <a:rPr lang="en-US" sz="1600" b="1" baseline="30000" dirty="0"/>
              <a:t>nd</a:t>
            </a:r>
            <a:r>
              <a:rPr lang="en-US" sz="1600" b="1" dirty="0"/>
              <a:t> FIELDS Virtual Meeting</a:t>
            </a:r>
          </a:p>
          <a:p>
            <a:r>
              <a:rPr lang="en-US" sz="1600" dirty="0"/>
              <a:t>28 May 2020</a:t>
            </a:r>
          </a:p>
        </p:txBody>
      </p:sp>
      <p:sp>
        <p:nvSpPr>
          <p:cNvPr id="3" name="TextBox 2"/>
          <p:cNvSpPr txBox="1"/>
          <p:nvPr/>
        </p:nvSpPr>
        <p:spPr>
          <a:xfrm>
            <a:off x="91440" y="985723"/>
            <a:ext cx="8961120" cy="646331"/>
          </a:xfrm>
          <a:prstGeom prst="rect">
            <a:avLst/>
          </a:prstGeom>
          <a:noFill/>
        </p:spPr>
        <p:txBody>
          <a:bodyPr wrap="square" rtlCol="0">
            <a:spAutoFit/>
          </a:bodyPr>
          <a:lstStyle/>
          <a:p>
            <a:pPr algn="ctr"/>
            <a:r>
              <a:rPr lang="en-US" sz="3600" b="1" dirty="0">
                <a:solidFill>
                  <a:srgbClr val="344F59"/>
                </a:solidFill>
              </a:rPr>
              <a:t>FIELDS – Blueprint 612664 – 1/1/20-31/12/23</a:t>
            </a:r>
          </a:p>
        </p:txBody>
      </p:sp>
    </p:spTree>
    <p:extLst>
      <p:ext uri="{BB962C8B-B14F-4D97-AF65-F5344CB8AC3E}">
        <p14:creationId xmlns:p14="http://schemas.microsoft.com/office/powerpoint/2010/main" val="420093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Consortium Meetings</a:t>
            </a:r>
            <a:endParaRPr lang="en-US" dirty="0"/>
          </a:p>
        </p:txBody>
      </p:sp>
      <p:sp>
        <p:nvSpPr>
          <p:cNvPr id="3" name="Θέση περιεχομένου 2"/>
          <p:cNvSpPr>
            <a:spLocks noGrp="1"/>
          </p:cNvSpPr>
          <p:nvPr>
            <p:ph idx="1"/>
          </p:nvPr>
        </p:nvSpPr>
        <p:spPr>
          <a:xfrm>
            <a:off x="628650" y="1139437"/>
            <a:ext cx="7886700" cy="5124994"/>
          </a:xfrm>
        </p:spPr>
        <p:txBody>
          <a:bodyPr>
            <a:normAutofit/>
          </a:bodyPr>
          <a:lstStyle/>
          <a:p>
            <a:pPr>
              <a:lnSpc>
                <a:spcPct val="150000"/>
              </a:lnSpc>
            </a:pPr>
            <a:r>
              <a:rPr lang="en-GB" sz="1600" dirty="0"/>
              <a:t>Under the auspices of UNITO, </a:t>
            </a:r>
            <a:r>
              <a:rPr lang="en-GB" sz="1600" b="1" dirty="0"/>
              <a:t>biannual project meetings </a:t>
            </a:r>
            <a:r>
              <a:rPr lang="en-GB" sz="1600" dirty="0"/>
              <a:t>and </a:t>
            </a:r>
            <a:r>
              <a:rPr lang="en-GB" sz="1600" b="1" dirty="0"/>
              <a:t>online meetings </a:t>
            </a:r>
            <a:r>
              <a:rPr lang="en-GB" sz="1600" dirty="0"/>
              <a:t>(every two months) will be organised among the partners. The FIELDS consortium will also meet once a year.</a:t>
            </a:r>
          </a:p>
          <a:p>
            <a:pPr>
              <a:lnSpc>
                <a:spcPct val="150000"/>
              </a:lnSpc>
            </a:pPr>
            <a:r>
              <a:rPr lang="en-GB" sz="1600" dirty="0"/>
              <a:t>The </a:t>
            </a:r>
            <a:r>
              <a:rPr lang="en-GB" sz="1600" b="1" dirty="0"/>
              <a:t>detailed agenda </a:t>
            </a:r>
            <a:r>
              <a:rPr lang="en-GB" sz="1600" dirty="0"/>
              <a:t>of the project meetings shall be distributed at least </a:t>
            </a:r>
            <a:r>
              <a:rPr lang="en-GB" sz="1600" b="1" dirty="0"/>
              <a:t>10 days </a:t>
            </a:r>
            <a:r>
              <a:rPr lang="en-GB" sz="1600" dirty="0"/>
              <a:t>prior to each biannual meeting and </a:t>
            </a:r>
            <a:r>
              <a:rPr lang="en-GB" sz="1600" b="1" dirty="0"/>
              <a:t>3 days </a:t>
            </a:r>
            <a:r>
              <a:rPr lang="en-GB" sz="1600" dirty="0"/>
              <a:t>before each online meeting. </a:t>
            </a:r>
          </a:p>
          <a:p>
            <a:pPr>
              <a:lnSpc>
                <a:spcPct val="150000"/>
              </a:lnSpc>
            </a:pPr>
            <a:r>
              <a:rPr lang="en-GB" sz="1600" dirty="0"/>
              <a:t>Every partner responsible of a task or deliverable, is encouraged to prepare a </a:t>
            </a:r>
            <a:r>
              <a:rPr lang="en-GB" sz="1600" b="1" dirty="0"/>
              <a:t>short presentation </a:t>
            </a:r>
            <a:r>
              <a:rPr lang="en-GB" sz="1600" dirty="0"/>
              <a:t>to exhibit the state of work and arrange the discussion amongst participants.</a:t>
            </a:r>
          </a:p>
          <a:p>
            <a:pPr>
              <a:lnSpc>
                <a:spcPct val="150000"/>
              </a:lnSpc>
            </a:pPr>
            <a:r>
              <a:rPr lang="en-GB" sz="1600" dirty="0"/>
              <a:t>The </a:t>
            </a:r>
            <a:r>
              <a:rPr lang="en-GB" sz="1600" b="1" dirty="0"/>
              <a:t>minutes of transnational and virtual meetings </a:t>
            </a:r>
            <a:r>
              <a:rPr lang="en-GB" sz="1600" dirty="0"/>
              <a:t>will be prepared by the Coordinator or the WP leader organizing the meeting and shared among participants by </a:t>
            </a:r>
            <a:r>
              <a:rPr lang="en-GB" sz="1600" b="1" dirty="0"/>
              <a:t>2 weeks </a:t>
            </a:r>
            <a:r>
              <a:rPr lang="en-GB" sz="1600" dirty="0"/>
              <a:t>after the event.</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10</a:t>
            </a:fld>
            <a:endParaRPr lang="en-US"/>
          </a:p>
        </p:txBody>
      </p:sp>
    </p:spTree>
    <p:extLst>
      <p:ext uri="{BB962C8B-B14F-4D97-AF65-F5344CB8AC3E}">
        <p14:creationId xmlns:p14="http://schemas.microsoft.com/office/powerpoint/2010/main" val="24653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Management Structure</a:t>
            </a: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11</a:t>
            </a:fld>
            <a:endParaRPr lang="en-US"/>
          </a:p>
        </p:txBody>
      </p:sp>
      <p:pic>
        <p:nvPicPr>
          <p:cNvPr id="5" name="Content Placeholder 4">
            <a:extLst>
              <a:ext uri="{FF2B5EF4-FFF2-40B4-BE49-F238E27FC236}">
                <a16:creationId xmlns:a16="http://schemas.microsoft.com/office/drawing/2014/main" id="{BF5916EE-D2A2-423F-8002-6AF1B7ACBB6F}"/>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01361" y="1139709"/>
            <a:ext cx="6141277" cy="5124450"/>
          </a:xfrm>
          <a:prstGeom prst="rect">
            <a:avLst/>
          </a:prstGeom>
          <a:noFill/>
        </p:spPr>
      </p:pic>
    </p:spTree>
    <p:extLst>
      <p:ext uri="{BB962C8B-B14F-4D97-AF65-F5344CB8AC3E}">
        <p14:creationId xmlns:p14="http://schemas.microsoft.com/office/powerpoint/2010/main" val="1551727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Risk Assessment Plan</a:t>
            </a: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12</a:t>
            </a:fld>
            <a:endParaRPr lang="en-US"/>
          </a:p>
        </p:txBody>
      </p:sp>
      <p:graphicFrame>
        <p:nvGraphicFramePr>
          <p:cNvPr id="5" name="Table 4">
            <a:extLst>
              <a:ext uri="{FF2B5EF4-FFF2-40B4-BE49-F238E27FC236}">
                <a16:creationId xmlns:a16="http://schemas.microsoft.com/office/drawing/2014/main" id="{9DD9C3B5-ADC7-4A5A-95AD-DCC29CF72F2D}"/>
              </a:ext>
            </a:extLst>
          </p:cNvPr>
          <p:cNvGraphicFramePr>
            <a:graphicFrameLocks noGrp="1"/>
          </p:cNvGraphicFramePr>
          <p:nvPr>
            <p:extLst>
              <p:ext uri="{D42A27DB-BD31-4B8C-83A1-F6EECF244321}">
                <p14:modId xmlns:p14="http://schemas.microsoft.com/office/powerpoint/2010/main" val="1231549218"/>
              </p:ext>
            </p:extLst>
          </p:nvPr>
        </p:nvGraphicFramePr>
        <p:xfrm>
          <a:off x="628650" y="1006563"/>
          <a:ext cx="4835648" cy="2325060"/>
        </p:xfrm>
        <a:graphic>
          <a:graphicData uri="http://schemas.openxmlformats.org/drawingml/2006/table">
            <a:tbl>
              <a:tblPr>
                <a:tableStyleId>{5C22544A-7EE6-4342-B048-85BDC9FD1C3A}</a:tableStyleId>
              </a:tblPr>
              <a:tblGrid>
                <a:gridCol w="687048">
                  <a:extLst>
                    <a:ext uri="{9D8B030D-6E8A-4147-A177-3AD203B41FA5}">
                      <a16:colId xmlns:a16="http://schemas.microsoft.com/office/drawing/2014/main" val="3268163246"/>
                    </a:ext>
                  </a:extLst>
                </a:gridCol>
                <a:gridCol w="841435">
                  <a:extLst>
                    <a:ext uri="{9D8B030D-6E8A-4147-A177-3AD203B41FA5}">
                      <a16:colId xmlns:a16="http://schemas.microsoft.com/office/drawing/2014/main" val="777425190"/>
                    </a:ext>
                  </a:extLst>
                </a:gridCol>
                <a:gridCol w="3307165">
                  <a:extLst>
                    <a:ext uri="{9D8B030D-6E8A-4147-A177-3AD203B41FA5}">
                      <a16:colId xmlns:a16="http://schemas.microsoft.com/office/drawing/2014/main" val="3094774944"/>
                    </a:ext>
                  </a:extLst>
                </a:gridCol>
              </a:tblGrid>
              <a:tr h="186341">
                <a:tc>
                  <a:txBody>
                    <a:bodyPr/>
                    <a:lstStyle/>
                    <a:p>
                      <a:pPr algn="ctr">
                        <a:lnSpc>
                          <a:spcPct val="115000"/>
                        </a:lnSpc>
                        <a:spcBef>
                          <a:spcPts val="1200"/>
                        </a:spcBef>
                        <a:spcAft>
                          <a:spcPts val="1000"/>
                        </a:spcAft>
                      </a:pPr>
                      <a:r>
                        <a:rPr lang="en-US" sz="1100" b="1" dirty="0">
                          <a:effectLst/>
                        </a:rPr>
                        <a:t> </a:t>
                      </a:r>
                      <a:r>
                        <a:rPr lang="en-GB" sz="1100" b="1" dirty="0">
                          <a:effectLst/>
                        </a:rPr>
                        <a:t>Index </a:t>
                      </a:r>
                      <a:endParaRPr lang="en-US" sz="1100" b="1" dirty="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15000"/>
                        </a:lnSpc>
                        <a:spcBef>
                          <a:spcPts val="1200"/>
                        </a:spcBef>
                        <a:spcAft>
                          <a:spcPts val="1000"/>
                        </a:spcAft>
                      </a:pPr>
                      <a:r>
                        <a:rPr lang="en-GB" sz="1100" b="1" dirty="0">
                          <a:effectLst/>
                        </a:rPr>
                        <a:t>Level </a:t>
                      </a:r>
                      <a:endParaRPr lang="en-US" sz="1100" b="1" dirty="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15000"/>
                        </a:lnSpc>
                        <a:spcBef>
                          <a:spcPts val="1200"/>
                        </a:spcBef>
                        <a:spcAft>
                          <a:spcPts val="1000"/>
                        </a:spcAft>
                      </a:pPr>
                      <a:r>
                        <a:rPr lang="en-GB" sz="1100" b="1" dirty="0">
                          <a:effectLst/>
                        </a:rPr>
                        <a:t>Probability </a:t>
                      </a:r>
                      <a:endParaRPr lang="en-US" sz="1100" b="1"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141522282"/>
                  </a:ext>
                </a:extLst>
              </a:tr>
              <a:tr h="582234">
                <a:tc>
                  <a:txBody>
                    <a:bodyPr/>
                    <a:lstStyle/>
                    <a:p>
                      <a:pPr algn="just">
                        <a:lnSpc>
                          <a:spcPct val="115000"/>
                        </a:lnSpc>
                        <a:spcBef>
                          <a:spcPts val="1200"/>
                        </a:spcBef>
                        <a:spcAft>
                          <a:spcPts val="1000"/>
                        </a:spcAft>
                      </a:pPr>
                      <a:r>
                        <a:rPr lang="en-GB" sz="1100" dirty="0">
                          <a:effectLst/>
                        </a:rPr>
                        <a:t>1 </a:t>
                      </a:r>
                      <a:endParaRPr lang="en-US" sz="1100" dirty="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a:effectLst/>
                        </a:rPr>
                        <a:t>Very small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dirty="0">
                          <a:effectLst/>
                        </a:rPr>
                        <a:t>Theoretical chance. There is a next phase in the project which will eliminate or reduce the risk to an acceptable level.</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814018956"/>
                  </a:ext>
                </a:extLst>
              </a:tr>
              <a:tr h="384288">
                <a:tc>
                  <a:txBody>
                    <a:bodyPr/>
                    <a:lstStyle/>
                    <a:p>
                      <a:pPr algn="just">
                        <a:lnSpc>
                          <a:spcPct val="115000"/>
                        </a:lnSpc>
                        <a:spcBef>
                          <a:spcPts val="1200"/>
                        </a:spcBef>
                        <a:spcAft>
                          <a:spcPts val="1000"/>
                        </a:spcAft>
                      </a:pPr>
                      <a:r>
                        <a:rPr lang="en-GB" sz="1100">
                          <a:effectLst/>
                        </a:rPr>
                        <a:t>2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a:effectLst/>
                        </a:rPr>
                        <a:t>Small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dirty="0">
                          <a:effectLst/>
                        </a:rPr>
                        <a:t>The probability that the risk will occur is very limited. Existence of well-established control measures. </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491349202"/>
                  </a:ext>
                </a:extLst>
              </a:tr>
              <a:tr h="582234">
                <a:tc>
                  <a:txBody>
                    <a:bodyPr/>
                    <a:lstStyle/>
                    <a:p>
                      <a:pPr algn="just">
                        <a:lnSpc>
                          <a:spcPct val="115000"/>
                        </a:lnSpc>
                        <a:spcBef>
                          <a:spcPts val="1200"/>
                        </a:spcBef>
                        <a:spcAft>
                          <a:spcPts val="1000"/>
                        </a:spcAft>
                      </a:pPr>
                      <a:r>
                        <a:rPr lang="en-GB" sz="1100">
                          <a:effectLst/>
                        </a:rPr>
                        <a:t>3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a:effectLst/>
                        </a:rPr>
                        <a:t>Real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dirty="0">
                          <a:effectLst/>
                        </a:rPr>
                        <a:t>Failing or lacking the specific control measure does not result in the systematic presence of the risk, however the risk can be present.</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523962252"/>
                  </a:ext>
                </a:extLst>
              </a:tr>
              <a:tr h="582234">
                <a:tc>
                  <a:txBody>
                    <a:bodyPr/>
                    <a:lstStyle/>
                    <a:p>
                      <a:pPr algn="just">
                        <a:lnSpc>
                          <a:spcPct val="115000"/>
                        </a:lnSpc>
                        <a:spcBef>
                          <a:spcPts val="1200"/>
                        </a:spcBef>
                        <a:spcAft>
                          <a:spcPts val="1000"/>
                        </a:spcAft>
                      </a:pPr>
                      <a:r>
                        <a:rPr lang="en-GB" sz="1100">
                          <a:effectLst/>
                        </a:rPr>
                        <a:t>4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a:effectLst/>
                        </a:rPr>
                        <a:t>High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dirty="0">
                          <a:effectLst/>
                        </a:rPr>
                        <a:t>Failure or absence of the specific control measure will result in a systematic error, there is a high probability that the risk is present.</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055267188"/>
                  </a:ext>
                </a:extLst>
              </a:tr>
            </a:tbl>
          </a:graphicData>
        </a:graphic>
      </p:graphicFrame>
      <p:graphicFrame>
        <p:nvGraphicFramePr>
          <p:cNvPr id="8" name="Table 7">
            <a:extLst>
              <a:ext uri="{FF2B5EF4-FFF2-40B4-BE49-F238E27FC236}">
                <a16:creationId xmlns:a16="http://schemas.microsoft.com/office/drawing/2014/main" id="{65291B6F-8392-4B1E-B0BF-2D825C7B26BE}"/>
              </a:ext>
            </a:extLst>
          </p:cNvPr>
          <p:cNvGraphicFramePr>
            <a:graphicFrameLocks noGrp="1"/>
          </p:cNvGraphicFramePr>
          <p:nvPr>
            <p:extLst>
              <p:ext uri="{D42A27DB-BD31-4B8C-83A1-F6EECF244321}">
                <p14:modId xmlns:p14="http://schemas.microsoft.com/office/powerpoint/2010/main" val="2785466084"/>
              </p:ext>
            </p:extLst>
          </p:nvPr>
        </p:nvGraphicFramePr>
        <p:xfrm>
          <a:off x="3748041" y="3540748"/>
          <a:ext cx="4767309" cy="2699004"/>
        </p:xfrm>
        <a:graphic>
          <a:graphicData uri="http://schemas.openxmlformats.org/drawingml/2006/table">
            <a:tbl>
              <a:tblPr>
                <a:tableStyleId>{5C22544A-7EE6-4342-B048-85BDC9FD1C3A}</a:tableStyleId>
              </a:tblPr>
              <a:tblGrid>
                <a:gridCol w="677338">
                  <a:extLst>
                    <a:ext uri="{9D8B030D-6E8A-4147-A177-3AD203B41FA5}">
                      <a16:colId xmlns:a16="http://schemas.microsoft.com/office/drawing/2014/main" val="3134775516"/>
                    </a:ext>
                  </a:extLst>
                </a:gridCol>
                <a:gridCol w="829544">
                  <a:extLst>
                    <a:ext uri="{9D8B030D-6E8A-4147-A177-3AD203B41FA5}">
                      <a16:colId xmlns:a16="http://schemas.microsoft.com/office/drawing/2014/main" val="3761055311"/>
                    </a:ext>
                  </a:extLst>
                </a:gridCol>
                <a:gridCol w="3260427">
                  <a:extLst>
                    <a:ext uri="{9D8B030D-6E8A-4147-A177-3AD203B41FA5}">
                      <a16:colId xmlns:a16="http://schemas.microsoft.com/office/drawing/2014/main" val="1810444100"/>
                    </a:ext>
                  </a:extLst>
                </a:gridCol>
              </a:tblGrid>
              <a:tr h="150511">
                <a:tc>
                  <a:txBody>
                    <a:bodyPr/>
                    <a:lstStyle/>
                    <a:p>
                      <a:pPr algn="ctr">
                        <a:lnSpc>
                          <a:spcPct val="115000"/>
                        </a:lnSpc>
                        <a:spcBef>
                          <a:spcPts val="1200"/>
                        </a:spcBef>
                        <a:spcAft>
                          <a:spcPts val="1000"/>
                        </a:spcAft>
                      </a:pPr>
                      <a:r>
                        <a:rPr lang="en-US" sz="1100" b="1" dirty="0">
                          <a:effectLst/>
                        </a:rPr>
                        <a:t> </a:t>
                      </a:r>
                      <a:r>
                        <a:rPr lang="en-GB" sz="1100" b="1" dirty="0">
                          <a:effectLst/>
                        </a:rPr>
                        <a:t>Index </a:t>
                      </a:r>
                      <a:endParaRPr lang="en-US" sz="1100" b="1" dirty="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15000"/>
                        </a:lnSpc>
                        <a:spcBef>
                          <a:spcPts val="1200"/>
                        </a:spcBef>
                        <a:spcAft>
                          <a:spcPts val="1000"/>
                        </a:spcAft>
                      </a:pPr>
                      <a:r>
                        <a:rPr lang="en-GB" sz="1100" b="1" dirty="0">
                          <a:effectLst/>
                        </a:rPr>
                        <a:t>Level </a:t>
                      </a:r>
                      <a:endParaRPr lang="en-US" sz="1100" b="1" dirty="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15000"/>
                        </a:lnSpc>
                        <a:spcBef>
                          <a:spcPts val="1200"/>
                        </a:spcBef>
                        <a:spcAft>
                          <a:spcPts val="1000"/>
                        </a:spcAft>
                      </a:pPr>
                      <a:r>
                        <a:rPr lang="en-GB" sz="1100" b="1" dirty="0">
                          <a:effectLst/>
                        </a:rPr>
                        <a:t>Effect </a:t>
                      </a:r>
                      <a:endParaRPr lang="en-US" sz="1100" b="1"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743831545"/>
                  </a:ext>
                </a:extLst>
              </a:tr>
              <a:tr h="319140">
                <a:tc>
                  <a:txBody>
                    <a:bodyPr/>
                    <a:lstStyle/>
                    <a:p>
                      <a:pPr algn="just">
                        <a:lnSpc>
                          <a:spcPct val="115000"/>
                        </a:lnSpc>
                        <a:spcBef>
                          <a:spcPts val="1200"/>
                        </a:spcBef>
                        <a:spcAft>
                          <a:spcPts val="1000"/>
                        </a:spcAft>
                      </a:pPr>
                      <a:r>
                        <a:rPr lang="en-GB" sz="1100">
                          <a:effectLst/>
                        </a:rPr>
                        <a:t>1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a:effectLst/>
                        </a:rPr>
                        <a:t>Limited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dirty="0">
                          <a:effectLst/>
                        </a:rPr>
                        <a:t>Insignificant delays on implementation schedule. Insignificant problems on implementation costs.</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032627320"/>
                  </a:ext>
                </a:extLst>
              </a:tr>
              <a:tr h="470280">
                <a:tc>
                  <a:txBody>
                    <a:bodyPr/>
                    <a:lstStyle/>
                    <a:p>
                      <a:pPr algn="just">
                        <a:lnSpc>
                          <a:spcPct val="115000"/>
                        </a:lnSpc>
                        <a:spcBef>
                          <a:spcPts val="1200"/>
                        </a:spcBef>
                        <a:spcAft>
                          <a:spcPts val="1000"/>
                        </a:spcAft>
                      </a:pPr>
                      <a:r>
                        <a:rPr lang="en-GB" sz="1100">
                          <a:effectLst/>
                        </a:rPr>
                        <a:t>2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a:effectLst/>
                        </a:rPr>
                        <a:t>Moderate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dirty="0">
                          <a:effectLst/>
                        </a:rPr>
                        <a:t>Delays on implementation schedule (up to 3 months on tasks, deliverables and work packages). Increase of implementation costs up to 10%.</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761025985"/>
                  </a:ext>
                </a:extLst>
              </a:tr>
              <a:tr h="470280">
                <a:tc>
                  <a:txBody>
                    <a:bodyPr/>
                    <a:lstStyle/>
                    <a:p>
                      <a:pPr algn="just">
                        <a:lnSpc>
                          <a:spcPct val="115000"/>
                        </a:lnSpc>
                        <a:spcBef>
                          <a:spcPts val="1200"/>
                        </a:spcBef>
                        <a:spcAft>
                          <a:spcPts val="1000"/>
                        </a:spcAft>
                      </a:pPr>
                      <a:r>
                        <a:rPr lang="en-GB" sz="1100">
                          <a:effectLst/>
                        </a:rPr>
                        <a:t>3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a:effectLst/>
                        </a:rPr>
                        <a:t>Serious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dirty="0">
                          <a:effectLst/>
                        </a:rPr>
                        <a:t>Delays on implementation schedule (up to 6 months on tasks, deliverables and work packages). Increase of implementation costs up to 15% </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11388913"/>
                  </a:ext>
                </a:extLst>
              </a:tr>
              <a:tr h="907122">
                <a:tc>
                  <a:txBody>
                    <a:bodyPr/>
                    <a:lstStyle/>
                    <a:p>
                      <a:pPr algn="just">
                        <a:lnSpc>
                          <a:spcPct val="115000"/>
                        </a:lnSpc>
                        <a:spcBef>
                          <a:spcPts val="1200"/>
                        </a:spcBef>
                        <a:spcAft>
                          <a:spcPts val="1000"/>
                        </a:spcAft>
                      </a:pPr>
                      <a:r>
                        <a:rPr lang="en-GB" sz="1100">
                          <a:effectLst/>
                        </a:rPr>
                        <a:t>4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a:effectLst/>
                        </a:rPr>
                        <a:t>Very Serious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15000"/>
                        </a:lnSpc>
                        <a:spcBef>
                          <a:spcPts val="1200"/>
                        </a:spcBef>
                        <a:spcAft>
                          <a:spcPts val="1000"/>
                        </a:spcAft>
                      </a:pPr>
                      <a:r>
                        <a:rPr lang="en-GB" sz="1100" dirty="0">
                          <a:effectLst/>
                        </a:rPr>
                        <a:t>The risk has a long-term effect on the project and its results. Delays on implementation schedule (more than 6 months on tasks, deliverables and work packages). Increase of implementation costs more than 15% </a:t>
                      </a: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780653034"/>
                  </a:ext>
                </a:extLst>
              </a:tr>
            </a:tbl>
          </a:graphicData>
        </a:graphic>
      </p:graphicFrame>
    </p:spTree>
    <p:extLst>
      <p:ext uri="{BB962C8B-B14F-4D97-AF65-F5344CB8AC3E}">
        <p14:creationId xmlns:p14="http://schemas.microsoft.com/office/powerpoint/2010/main" val="3040317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Q&amp;A</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13</a:t>
            </a:fld>
            <a:endParaRPr lang="en-US"/>
          </a:p>
        </p:txBody>
      </p:sp>
    </p:spTree>
    <p:extLst>
      <p:ext uri="{BB962C8B-B14F-4D97-AF65-F5344CB8AC3E}">
        <p14:creationId xmlns:p14="http://schemas.microsoft.com/office/powerpoint/2010/main" val="3006947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GB" dirty="0"/>
              <a:t>C</a:t>
            </a:r>
            <a:r>
              <a:rPr lang="en-US" dirty="0" err="1"/>
              <a:t>ontents</a:t>
            </a:r>
            <a:endParaRPr lang="en-US" dirty="0"/>
          </a:p>
        </p:txBody>
      </p:sp>
      <p:sp>
        <p:nvSpPr>
          <p:cNvPr id="8" name="Θέση περιεχομένου 7"/>
          <p:cNvSpPr>
            <a:spLocks noGrp="1"/>
          </p:cNvSpPr>
          <p:nvPr>
            <p:ph idx="1"/>
          </p:nvPr>
        </p:nvSpPr>
        <p:spPr>
          <a:xfrm>
            <a:off x="628650" y="1088414"/>
            <a:ext cx="7886700" cy="5641570"/>
          </a:xfrm>
        </p:spPr>
        <p:txBody>
          <a:bodyPr>
            <a:normAutofit/>
          </a:bodyPr>
          <a:lstStyle/>
          <a:p>
            <a:pPr>
              <a:lnSpc>
                <a:spcPct val="150000"/>
              </a:lnSpc>
            </a:pPr>
            <a:r>
              <a:rPr lang="it-IT" sz="1800" dirty="0" err="1"/>
              <a:t>Purpose</a:t>
            </a:r>
            <a:endParaRPr lang="it-IT" sz="1800" dirty="0"/>
          </a:p>
          <a:p>
            <a:pPr>
              <a:lnSpc>
                <a:spcPct val="150000"/>
              </a:lnSpc>
            </a:pPr>
            <a:r>
              <a:rPr lang="it-IT" sz="1800" dirty="0"/>
              <a:t>Audience</a:t>
            </a:r>
          </a:p>
          <a:p>
            <a:pPr>
              <a:lnSpc>
                <a:spcPct val="150000"/>
              </a:lnSpc>
            </a:pPr>
            <a:r>
              <a:rPr lang="nb-NO" sz="1800" dirty="0" smtClean="0"/>
              <a:t>Document </a:t>
            </a:r>
            <a:r>
              <a:rPr lang="nb-NO" sz="1800" dirty="0"/>
              <a:t>Standards</a:t>
            </a:r>
          </a:p>
          <a:p>
            <a:pPr>
              <a:lnSpc>
                <a:spcPct val="150000"/>
              </a:lnSpc>
            </a:pPr>
            <a:r>
              <a:rPr lang="nb-NO" sz="1800" dirty="0"/>
              <a:t>Deliverables’ / Indicators’ / Dissemination Events’ Assessment</a:t>
            </a:r>
          </a:p>
          <a:p>
            <a:pPr>
              <a:lnSpc>
                <a:spcPct val="150000"/>
              </a:lnSpc>
            </a:pPr>
            <a:r>
              <a:rPr lang="nb-NO" sz="1800" dirty="0"/>
              <a:t>Management Tool</a:t>
            </a:r>
          </a:p>
          <a:p>
            <a:pPr>
              <a:lnSpc>
                <a:spcPct val="150000"/>
              </a:lnSpc>
            </a:pPr>
            <a:r>
              <a:rPr lang="nb-NO" sz="1800" dirty="0"/>
              <a:t>Consortium Meetings</a:t>
            </a:r>
          </a:p>
          <a:p>
            <a:pPr>
              <a:lnSpc>
                <a:spcPct val="150000"/>
              </a:lnSpc>
            </a:pPr>
            <a:r>
              <a:rPr lang="nb-NO" sz="1800" dirty="0"/>
              <a:t>Management Structure</a:t>
            </a:r>
          </a:p>
          <a:p>
            <a:pPr>
              <a:lnSpc>
                <a:spcPct val="150000"/>
              </a:lnSpc>
            </a:pPr>
            <a:r>
              <a:rPr lang="nb-NO" sz="1800" dirty="0"/>
              <a:t>Risk Assessment Plan</a:t>
            </a:r>
          </a:p>
          <a:p>
            <a:pPr>
              <a:lnSpc>
                <a:spcPct val="150000"/>
              </a:lnSpc>
            </a:pPr>
            <a:endParaRPr lang="nb-NO" sz="1800" dirty="0"/>
          </a:p>
          <a:p>
            <a:pPr marL="0" indent="0">
              <a:lnSpc>
                <a:spcPct val="150000"/>
              </a:lnSpc>
              <a:buNone/>
            </a:pPr>
            <a:endParaRPr lang="en-US" sz="18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2</a:t>
            </a:fld>
            <a:endParaRPr lang="en-US"/>
          </a:p>
        </p:txBody>
      </p:sp>
    </p:spTree>
    <p:extLst>
      <p:ext uri="{BB962C8B-B14F-4D97-AF65-F5344CB8AC3E}">
        <p14:creationId xmlns:p14="http://schemas.microsoft.com/office/powerpoint/2010/main" val="376290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Purpose</a:t>
            </a:r>
            <a:endParaRPr lang="en-US" dirty="0"/>
          </a:p>
        </p:txBody>
      </p:sp>
      <p:sp>
        <p:nvSpPr>
          <p:cNvPr id="3" name="Θέση περιεχομένου 2"/>
          <p:cNvSpPr>
            <a:spLocks noGrp="1"/>
          </p:cNvSpPr>
          <p:nvPr>
            <p:ph idx="1"/>
          </p:nvPr>
        </p:nvSpPr>
        <p:spPr>
          <a:xfrm>
            <a:off x="628650" y="1139437"/>
            <a:ext cx="7886700" cy="5124994"/>
          </a:xfrm>
        </p:spPr>
        <p:txBody>
          <a:bodyPr>
            <a:normAutofit lnSpcReduction="10000"/>
          </a:bodyPr>
          <a:lstStyle/>
          <a:p>
            <a:pPr>
              <a:lnSpc>
                <a:spcPct val="150000"/>
              </a:lnSpc>
            </a:pPr>
            <a:r>
              <a:rPr lang="en-GB" sz="1800" dirty="0"/>
              <a:t>D6.1 aims to ensure the </a:t>
            </a:r>
            <a:r>
              <a:rPr lang="en-GB" sz="1800" b="1" dirty="0"/>
              <a:t>quality of the project outputs </a:t>
            </a:r>
            <a:r>
              <a:rPr lang="en-GB" sz="1800" dirty="0"/>
              <a:t>and check the compliance with the defined objectives. </a:t>
            </a:r>
          </a:p>
          <a:p>
            <a:pPr>
              <a:lnSpc>
                <a:spcPct val="150000"/>
              </a:lnSpc>
            </a:pPr>
            <a:r>
              <a:rPr lang="en-GB" sz="1800" dirty="0"/>
              <a:t>Within D6.1, a </a:t>
            </a:r>
            <a:r>
              <a:rPr lang="en-GB" sz="1800" b="1" dirty="0"/>
              <a:t>risk assessment plan </a:t>
            </a:r>
            <a:r>
              <a:rPr lang="en-GB" sz="1800" dirty="0"/>
              <a:t>is elaborated to be followed during the project.</a:t>
            </a:r>
          </a:p>
          <a:p>
            <a:pPr>
              <a:lnSpc>
                <a:spcPct val="150000"/>
              </a:lnSpc>
            </a:pPr>
            <a:r>
              <a:rPr lang="en-GB" sz="1800" dirty="0"/>
              <a:t>The major objective of D6.1 is to </a:t>
            </a:r>
            <a:r>
              <a:rPr lang="en-GB" sz="1800" b="1" dirty="0"/>
              <a:t>monitor the project implementation</a:t>
            </a:r>
            <a:r>
              <a:rPr lang="en-GB" sz="1800" dirty="0"/>
              <a:t> and to </a:t>
            </a:r>
            <a:r>
              <a:rPr lang="en-GB" sz="1800" b="1" dirty="0"/>
              <a:t>set tangible performance measures</a:t>
            </a:r>
            <a:r>
              <a:rPr lang="en-GB" sz="1800" dirty="0"/>
              <a:t>.</a:t>
            </a:r>
          </a:p>
          <a:p>
            <a:pPr>
              <a:lnSpc>
                <a:spcPct val="150000"/>
              </a:lnSpc>
            </a:pPr>
            <a:r>
              <a:rPr lang="en-GB" sz="1800" dirty="0"/>
              <a:t>Its overall content shall be compliant with the:</a:t>
            </a:r>
            <a:endParaRPr lang="en-US" sz="1800" dirty="0"/>
          </a:p>
          <a:p>
            <a:pPr lvl="1">
              <a:lnSpc>
                <a:spcPct val="150000"/>
              </a:lnSpc>
            </a:pPr>
            <a:r>
              <a:rPr lang="en-GB" sz="1800" dirty="0"/>
              <a:t>Allocated resources;</a:t>
            </a:r>
            <a:endParaRPr lang="en-US" sz="1800" dirty="0"/>
          </a:p>
          <a:p>
            <a:pPr lvl="1">
              <a:lnSpc>
                <a:spcPct val="150000"/>
              </a:lnSpc>
            </a:pPr>
            <a:r>
              <a:rPr lang="en-GB" sz="1800" dirty="0"/>
              <a:t>Outputs set in the project description;</a:t>
            </a:r>
            <a:endParaRPr lang="en-US" sz="1800" dirty="0"/>
          </a:p>
          <a:p>
            <a:pPr lvl="1">
              <a:lnSpc>
                <a:spcPct val="150000"/>
              </a:lnSpc>
            </a:pPr>
            <a:r>
              <a:rPr lang="en-GB" sz="1800" dirty="0"/>
              <a:t>Expected results indicators;</a:t>
            </a:r>
            <a:endParaRPr lang="en-US" sz="1800" dirty="0"/>
          </a:p>
          <a:p>
            <a:pPr lvl="1">
              <a:lnSpc>
                <a:spcPct val="150000"/>
              </a:lnSpc>
            </a:pPr>
            <a:r>
              <a:rPr lang="en-GB" sz="1800" dirty="0"/>
              <a:t>Impact indicators.</a:t>
            </a:r>
            <a:endParaRPr lang="en-US" sz="18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3</a:t>
            </a:fld>
            <a:endParaRPr lang="en-US"/>
          </a:p>
        </p:txBody>
      </p:sp>
    </p:spTree>
    <p:extLst>
      <p:ext uri="{BB962C8B-B14F-4D97-AF65-F5344CB8AC3E}">
        <p14:creationId xmlns:p14="http://schemas.microsoft.com/office/powerpoint/2010/main" val="4073536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Audience</a:t>
            </a:r>
          </a:p>
        </p:txBody>
      </p:sp>
      <p:sp>
        <p:nvSpPr>
          <p:cNvPr id="3" name="Θέση περιεχομένου 2"/>
          <p:cNvSpPr>
            <a:spLocks noGrp="1"/>
          </p:cNvSpPr>
          <p:nvPr>
            <p:ph idx="1"/>
          </p:nvPr>
        </p:nvSpPr>
        <p:spPr>
          <a:xfrm>
            <a:off x="628650" y="1088414"/>
            <a:ext cx="7886700" cy="5641570"/>
          </a:xfrm>
        </p:spPr>
        <p:txBody>
          <a:bodyPr>
            <a:normAutofit/>
          </a:bodyPr>
          <a:lstStyle/>
          <a:p>
            <a:pPr marL="0" lvl="0" indent="0">
              <a:lnSpc>
                <a:spcPct val="120000"/>
              </a:lnSpc>
              <a:buNone/>
            </a:pPr>
            <a:r>
              <a:rPr lang="en-GB" sz="1800" dirty="0"/>
              <a:t>D6.1 will be used by: </a:t>
            </a:r>
          </a:p>
          <a:p>
            <a:pPr lvl="0">
              <a:lnSpc>
                <a:spcPct val="120000"/>
              </a:lnSpc>
            </a:pPr>
            <a:r>
              <a:rPr lang="en-GB" sz="1800" dirty="0"/>
              <a:t>The FIELDS </a:t>
            </a:r>
            <a:r>
              <a:rPr lang="en-GB" sz="1800" b="1" dirty="0"/>
              <a:t>Project Management team</a:t>
            </a:r>
            <a:r>
              <a:rPr lang="en-GB" sz="1800" dirty="0"/>
              <a:t>;</a:t>
            </a:r>
            <a:endParaRPr lang="en-US" sz="1800" dirty="0"/>
          </a:p>
          <a:p>
            <a:pPr lvl="0">
              <a:lnSpc>
                <a:spcPct val="120000"/>
              </a:lnSpc>
            </a:pPr>
            <a:r>
              <a:rPr lang="en-GB" sz="1800" dirty="0"/>
              <a:t>The </a:t>
            </a:r>
            <a:r>
              <a:rPr lang="en-GB" sz="1800" b="1" dirty="0"/>
              <a:t>Steering Committee</a:t>
            </a:r>
            <a:r>
              <a:rPr lang="en-GB" sz="1800" dirty="0"/>
              <a:t> (SC) and the </a:t>
            </a:r>
            <a:r>
              <a:rPr lang="en-GB" sz="1800" b="1" dirty="0"/>
              <a:t>High Steering Committee </a:t>
            </a:r>
            <a:r>
              <a:rPr lang="en-GB" sz="1800" dirty="0"/>
              <a:t>(HSC), both responsible for meeting the project objectives and ensuring the quality of the project output;</a:t>
            </a:r>
            <a:endParaRPr lang="en-US" sz="1800" dirty="0"/>
          </a:p>
          <a:p>
            <a:pPr lvl="0">
              <a:lnSpc>
                <a:spcPct val="120000"/>
              </a:lnSpc>
            </a:pPr>
            <a:r>
              <a:rPr lang="en-GB" sz="1800" dirty="0"/>
              <a:t>The </a:t>
            </a:r>
            <a:r>
              <a:rPr lang="en-GB" sz="1800" b="1" dirty="0"/>
              <a:t>Quality Committee</a:t>
            </a:r>
            <a:r>
              <a:rPr lang="en-GB" sz="1800" dirty="0"/>
              <a:t>, responsible for reviewing internally the project outputs according to the Quality Plan;</a:t>
            </a:r>
            <a:endParaRPr lang="en-US" sz="1800" dirty="0"/>
          </a:p>
          <a:p>
            <a:pPr lvl="0">
              <a:lnSpc>
                <a:spcPct val="120000"/>
              </a:lnSpc>
            </a:pPr>
            <a:r>
              <a:rPr lang="en-GB" sz="1800" dirty="0"/>
              <a:t>All </a:t>
            </a:r>
            <a:r>
              <a:rPr lang="en-GB" sz="1800" b="1" dirty="0"/>
              <a:t>Consortium Partners </a:t>
            </a:r>
            <a:r>
              <a:rPr lang="en-GB" sz="1800" dirty="0"/>
              <a:t>(WP and task leaders), responsible for preparing the project deliverables;</a:t>
            </a:r>
            <a:endParaRPr lang="en-US" sz="1800" dirty="0"/>
          </a:p>
          <a:p>
            <a:pPr>
              <a:lnSpc>
                <a:spcPct val="120000"/>
              </a:lnSpc>
            </a:pPr>
            <a:r>
              <a:rPr lang="en-GB" sz="1800" dirty="0"/>
              <a:t>The </a:t>
            </a:r>
            <a:r>
              <a:rPr lang="en-GB" sz="1800" b="1" dirty="0"/>
              <a:t>High Advisory Board </a:t>
            </a:r>
            <a:r>
              <a:rPr lang="en-GB" sz="1800" dirty="0"/>
              <a:t>(HAB), responsible for monitoring the project, correcting and improving the outcomes, and nominating an external advisor</a:t>
            </a:r>
            <a:r>
              <a:rPr lang="en-US" sz="1800" dirty="0"/>
              <a:t>.</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4</a:t>
            </a:fld>
            <a:endParaRPr lang="en-US"/>
          </a:p>
        </p:txBody>
      </p:sp>
    </p:spTree>
    <p:extLst>
      <p:ext uri="{BB962C8B-B14F-4D97-AF65-F5344CB8AC3E}">
        <p14:creationId xmlns:p14="http://schemas.microsoft.com/office/powerpoint/2010/main" val="3044159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Document Standards</a:t>
            </a:r>
            <a:endParaRPr lang="en-US" dirty="0"/>
          </a:p>
        </p:txBody>
      </p:sp>
      <p:sp>
        <p:nvSpPr>
          <p:cNvPr id="3" name="Θέση περιεχομένου 2"/>
          <p:cNvSpPr>
            <a:spLocks noGrp="1"/>
          </p:cNvSpPr>
          <p:nvPr>
            <p:ph idx="1"/>
          </p:nvPr>
        </p:nvSpPr>
        <p:spPr>
          <a:xfrm>
            <a:off x="628650" y="1139437"/>
            <a:ext cx="7886700" cy="5124994"/>
          </a:xfrm>
        </p:spPr>
        <p:txBody>
          <a:bodyPr>
            <a:normAutofit fontScale="92500" lnSpcReduction="20000"/>
          </a:bodyPr>
          <a:lstStyle/>
          <a:p>
            <a:pPr marL="0" indent="0">
              <a:lnSpc>
                <a:spcPct val="140000"/>
              </a:lnSpc>
              <a:buNone/>
            </a:pPr>
            <a:r>
              <a:rPr lang="en-GB" sz="1600" dirty="0"/>
              <a:t>All deliverables should meet the following standards:</a:t>
            </a:r>
            <a:endParaRPr lang="en-US" sz="1600" dirty="0"/>
          </a:p>
          <a:p>
            <a:pPr lvl="0">
              <a:lnSpc>
                <a:spcPct val="140000"/>
              </a:lnSpc>
            </a:pPr>
            <a:r>
              <a:rPr lang="en-GB" sz="1600" dirty="0"/>
              <a:t>All draft deliverables are written in </a:t>
            </a:r>
            <a:r>
              <a:rPr lang="en-GB" sz="1600" b="1" dirty="0"/>
              <a:t>English</a:t>
            </a:r>
            <a:r>
              <a:rPr lang="en-GB" sz="1600" dirty="0"/>
              <a:t>. The learning material (D3.2: Curricula) will be </a:t>
            </a:r>
            <a:r>
              <a:rPr lang="en-GB" sz="1600" b="1" dirty="0"/>
              <a:t>translated</a:t>
            </a:r>
            <a:r>
              <a:rPr lang="en-GB" sz="1600" dirty="0"/>
              <a:t> into the local language of the seven implementation countries.</a:t>
            </a:r>
            <a:endParaRPr lang="en-US" sz="1600" dirty="0"/>
          </a:p>
          <a:p>
            <a:pPr lvl="0">
              <a:lnSpc>
                <a:spcPct val="140000"/>
              </a:lnSpc>
            </a:pPr>
            <a:r>
              <a:rPr lang="en-GB" sz="1600" b="1" dirty="0"/>
              <a:t>Template</a:t>
            </a:r>
            <a:r>
              <a:rPr lang="en-GB" sz="1600" dirty="0"/>
              <a:t> of projects file contains:</a:t>
            </a:r>
            <a:endParaRPr lang="en-US" sz="1600" dirty="0"/>
          </a:p>
          <a:p>
            <a:pPr lvl="1" fontAlgn="base">
              <a:lnSpc>
                <a:spcPct val="140000"/>
              </a:lnSpc>
            </a:pPr>
            <a:r>
              <a:rPr lang="en-GB" sz="1600" dirty="0"/>
              <a:t>Names and logos of all partners</a:t>
            </a:r>
            <a:endParaRPr lang="en-US" sz="1600" dirty="0"/>
          </a:p>
          <a:p>
            <a:pPr lvl="1" fontAlgn="base">
              <a:lnSpc>
                <a:spcPct val="140000"/>
              </a:lnSpc>
            </a:pPr>
            <a:r>
              <a:rPr lang="en-GB" sz="1600" dirty="0"/>
              <a:t>EU logo Erasmus+</a:t>
            </a:r>
            <a:endParaRPr lang="en-US" sz="1600" dirty="0"/>
          </a:p>
          <a:p>
            <a:pPr lvl="1" fontAlgn="base">
              <a:lnSpc>
                <a:spcPct val="140000"/>
              </a:lnSpc>
            </a:pPr>
            <a:r>
              <a:rPr lang="en-GB" sz="1600" dirty="0"/>
              <a:t>FIELDS logo and project description</a:t>
            </a:r>
            <a:endParaRPr lang="en-US" sz="1600" dirty="0"/>
          </a:p>
          <a:p>
            <a:pPr lvl="1" fontAlgn="base">
              <a:lnSpc>
                <a:spcPct val="140000"/>
              </a:lnSpc>
            </a:pPr>
            <a:r>
              <a:rPr lang="en-GB" sz="1600" dirty="0"/>
              <a:t>The Agreement contract number</a:t>
            </a:r>
            <a:endParaRPr lang="en-US" sz="1600" dirty="0"/>
          </a:p>
          <a:p>
            <a:pPr lvl="1" fontAlgn="base">
              <a:lnSpc>
                <a:spcPct val="140000"/>
              </a:lnSpc>
            </a:pPr>
            <a:r>
              <a:rPr lang="en-GB" sz="1600" dirty="0"/>
              <a:t>Standardized chapter sequence</a:t>
            </a:r>
            <a:endParaRPr lang="en-US" sz="1600" dirty="0"/>
          </a:p>
          <a:p>
            <a:pPr lvl="1" fontAlgn="base">
              <a:lnSpc>
                <a:spcPct val="140000"/>
              </a:lnSpc>
            </a:pPr>
            <a:r>
              <a:rPr lang="en-GB" sz="1600" dirty="0"/>
              <a:t>Publication date</a:t>
            </a:r>
            <a:endParaRPr lang="en-US" sz="1600" dirty="0"/>
          </a:p>
          <a:p>
            <a:pPr lvl="1" fontAlgn="base">
              <a:lnSpc>
                <a:spcPct val="140000"/>
              </a:lnSpc>
            </a:pPr>
            <a:r>
              <a:rPr lang="en-GB" sz="1600" dirty="0"/>
              <a:t>Status: D, Draft; FD, Final Draft, A: Approved</a:t>
            </a:r>
            <a:endParaRPr lang="en-US" sz="1600" dirty="0"/>
          </a:p>
          <a:p>
            <a:pPr lvl="1" fontAlgn="base">
              <a:lnSpc>
                <a:spcPct val="140000"/>
              </a:lnSpc>
            </a:pPr>
            <a:r>
              <a:rPr lang="en-GB" sz="1600" dirty="0"/>
              <a:t>Author(s) name(s) and partner </a:t>
            </a:r>
            <a:endParaRPr lang="en-US" sz="1600" dirty="0"/>
          </a:p>
          <a:p>
            <a:pPr lvl="0">
              <a:lnSpc>
                <a:spcPct val="140000"/>
              </a:lnSpc>
            </a:pPr>
            <a:r>
              <a:rPr lang="en-GB" sz="1600" dirty="0"/>
              <a:t>Each deliverable will contain </a:t>
            </a:r>
            <a:r>
              <a:rPr lang="en-GB" sz="1600" b="1" dirty="0"/>
              <a:t>task description and summary</a:t>
            </a:r>
            <a:r>
              <a:rPr lang="en-GB" sz="1600" dirty="0"/>
              <a:t>.</a:t>
            </a:r>
            <a:endParaRPr lang="en-US" sz="1600" dirty="0"/>
          </a:p>
          <a:p>
            <a:pPr lvl="0">
              <a:lnSpc>
                <a:spcPct val="140000"/>
              </a:lnSpc>
            </a:pPr>
            <a:r>
              <a:rPr lang="en-GB" sz="1600" dirty="0"/>
              <a:t>The deliverable will be handed in </a:t>
            </a:r>
            <a:r>
              <a:rPr lang="en-GB" sz="1600" b="1" dirty="0"/>
              <a:t>before the deadline</a:t>
            </a:r>
            <a:r>
              <a:rPr lang="en-GB" sz="1600" dirty="0"/>
              <a:t>.</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5</a:t>
            </a:fld>
            <a:endParaRPr lang="en-US"/>
          </a:p>
        </p:txBody>
      </p:sp>
    </p:spTree>
    <p:extLst>
      <p:ext uri="{BB962C8B-B14F-4D97-AF65-F5344CB8AC3E}">
        <p14:creationId xmlns:p14="http://schemas.microsoft.com/office/powerpoint/2010/main" val="51878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Deliverables’ Assessment</a:t>
            </a: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6</a:t>
            </a:fld>
            <a:endParaRPr lang="en-US"/>
          </a:p>
        </p:txBody>
      </p:sp>
      <p:pic>
        <p:nvPicPr>
          <p:cNvPr id="5" name="Content Placeholder 4">
            <a:extLst>
              <a:ext uri="{FF2B5EF4-FFF2-40B4-BE49-F238E27FC236}">
                <a16:creationId xmlns:a16="http://schemas.microsoft.com/office/drawing/2014/main" id="{AEC30BF4-2676-43AB-ADD2-7301B58D6742}"/>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rcRect t="22495" b="26889"/>
          <a:stretch/>
        </p:blipFill>
        <p:spPr bwMode="auto">
          <a:xfrm>
            <a:off x="164237" y="2001914"/>
            <a:ext cx="8815525" cy="285417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47696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Indicators’ Assessment</a:t>
            </a:r>
            <a:endParaRPr lang="en-US" dirty="0"/>
          </a:p>
        </p:txBody>
      </p:sp>
      <p:sp>
        <p:nvSpPr>
          <p:cNvPr id="3" name="Θέση περιεχομένου 2"/>
          <p:cNvSpPr>
            <a:spLocks noGrp="1"/>
          </p:cNvSpPr>
          <p:nvPr>
            <p:ph idx="1"/>
          </p:nvPr>
        </p:nvSpPr>
        <p:spPr>
          <a:xfrm>
            <a:off x="628650" y="1139437"/>
            <a:ext cx="7886700" cy="5124994"/>
          </a:xfrm>
        </p:spPr>
        <p:txBody>
          <a:bodyPr>
            <a:normAutofit/>
          </a:bodyPr>
          <a:lstStyle/>
          <a:p>
            <a:pPr>
              <a:lnSpc>
                <a:spcPct val="150000"/>
              </a:lnSpc>
            </a:pPr>
            <a:r>
              <a:rPr lang="en-GB" sz="1900" dirty="0"/>
              <a:t>A list of </a:t>
            </a:r>
            <a:r>
              <a:rPr lang="en-GB" sz="1900" b="1" dirty="0"/>
              <a:t>indicators</a:t>
            </a:r>
            <a:r>
              <a:rPr lang="en-GB" sz="1900" dirty="0"/>
              <a:t> will be assessed during the project implementation.</a:t>
            </a:r>
            <a:endParaRPr lang="en-US" sz="1900" dirty="0"/>
          </a:p>
          <a:p>
            <a:pPr>
              <a:lnSpc>
                <a:spcPct val="150000"/>
              </a:lnSpc>
            </a:pPr>
            <a:r>
              <a:rPr lang="en-GB" sz="1900" b="1" dirty="0"/>
              <a:t>Qualitative indicators </a:t>
            </a:r>
            <a:r>
              <a:rPr lang="en-GB" sz="1900" dirty="0"/>
              <a:t>to monitor the achievement of project activities will assess the quality of the work done through the developed deliverable drafts. Each of those will receive a </a:t>
            </a:r>
            <a:r>
              <a:rPr lang="en-GB" sz="1900" b="1" dirty="0"/>
              <a:t>mark from 1 “poor” to 5 “excellent”</a:t>
            </a:r>
            <a:r>
              <a:rPr lang="en-GB" sz="1900" dirty="0"/>
              <a:t>. </a:t>
            </a:r>
          </a:p>
          <a:p>
            <a:pPr>
              <a:lnSpc>
                <a:spcPct val="150000"/>
              </a:lnSpc>
            </a:pPr>
            <a:r>
              <a:rPr lang="en-GB" sz="1900" dirty="0"/>
              <a:t>For each </a:t>
            </a:r>
            <a:r>
              <a:rPr lang="en-GB" sz="1900" b="1" dirty="0"/>
              <a:t>quantifiable indicator</a:t>
            </a:r>
            <a:r>
              <a:rPr lang="en-GB" sz="1900" dirty="0"/>
              <a:t>, a </a:t>
            </a:r>
            <a:r>
              <a:rPr lang="en-GB" sz="1900" b="1" dirty="0"/>
              <a:t>numerical target </a:t>
            </a:r>
            <a:r>
              <a:rPr lang="en-US" sz="1900" dirty="0"/>
              <a:t>will be officially to be set in the Management Meeting 1 in Vienna (M15</a:t>
            </a:r>
            <a:r>
              <a:rPr lang="en-GB" sz="1900" dirty="0"/>
              <a:t>). At the end of each related task, the target for each indicator should have been reached.</a:t>
            </a:r>
            <a:endParaRPr lang="en-US" sz="1900" dirty="0"/>
          </a:p>
          <a:p>
            <a:pPr>
              <a:lnSpc>
                <a:spcPct val="150000"/>
              </a:lnSpc>
            </a:pP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7</a:t>
            </a:fld>
            <a:endParaRPr lang="en-US"/>
          </a:p>
        </p:txBody>
      </p:sp>
    </p:spTree>
    <p:extLst>
      <p:ext uri="{BB962C8B-B14F-4D97-AF65-F5344CB8AC3E}">
        <p14:creationId xmlns:p14="http://schemas.microsoft.com/office/powerpoint/2010/main" val="1121208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Dissemination Events’ Assessment</a:t>
            </a:r>
            <a:endParaRPr lang="en-US" dirty="0"/>
          </a:p>
        </p:txBody>
      </p:sp>
      <p:sp>
        <p:nvSpPr>
          <p:cNvPr id="3" name="Θέση περιεχομένου 2"/>
          <p:cNvSpPr>
            <a:spLocks noGrp="1"/>
          </p:cNvSpPr>
          <p:nvPr>
            <p:ph idx="1"/>
          </p:nvPr>
        </p:nvSpPr>
        <p:spPr>
          <a:xfrm>
            <a:off x="628650" y="877824"/>
            <a:ext cx="7886700" cy="5605272"/>
          </a:xfrm>
        </p:spPr>
        <p:txBody>
          <a:bodyPr>
            <a:normAutofit fontScale="92500" lnSpcReduction="10000"/>
          </a:bodyPr>
          <a:lstStyle/>
          <a:p>
            <a:pPr marL="0" indent="0">
              <a:lnSpc>
                <a:spcPct val="120000"/>
              </a:lnSpc>
              <a:buNone/>
            </a:pPr>
            <a:r>
              <a:rPr lang="en-US" sz="1400" dirty="0"/>
              <a:t>After an internal or external event, participants should deliver a report (in English) with the following information:</a:t>
            </a:r>
          </a:p>
          <a:p>
            <a:pPr>
              <a:lnSpc>
                <a:spcPct val="120000"/>
              </a:lnSpc>
            </a:pPr>
            <a:r>
              <a:rPr lang="en-US" sz="1400" dirty="0"/>
              <a:t>Title of the event</a:t>
            </a:r>
          </a:p>
          <a:p>
            <a:pPr>
              <a:lnSpc>
                <a:spcPct val="120000"/>
              </a:lnSpc>
            </a:pPr>
            <a:r>
              <a:rPr lang="en-US" sz="1400" dirty="0"/>
              <a:t>Date and location</a:t>
            </a:r>
          </a:p>
          <a:p>
            <a:pPr>
              <a:lnSpc>
                <a:spcPct val="120000"/>
              </a:lnSpc>
            </a:pPr>
            <a:r>
              <a:rPr lang="en-US" sz="1400" dirty="0" err="1"/>
              <a:t>Organiser</a:t>
            </a:r>
            <a:endParaRPr lang="en-US" sz="1400" dirty="0"/>
          </a:p>
          <a:p>
            <a:pPr>
              <a:lnSpc>
                <a:spcPct val="120000"/>
              </a:lnSpc>
            </a:pPr>
            <a:r>
              <a:rPr lang="en-US" sz="1400" dirty="0"/>
              <a:t>URL of the event     </a:t>
            </a:r>
          </a:p>
          <a:p>
            <a:pPr>
              <a:lnSpc>
                <a:spcPct val="120000"/>
              </a:lnSpc>
            </a:pPr>
            <a:r>
              <a:rPr lang="en-US" sz="1400" dirty="0"/>
              <a:t>Short summary of the activity</a:t>
            </a:r>
          </a:p>
          <a:p>
            <a:pPr lvl="1">
              <a:lnSpc>
                <a:spcPct val="120000"/>
              </a:lnSpc>
            </a:pPr>
            <a:r>
              <a:rPr lang="en-US" sz="1400" dirty="0"/>
              <a:t>Objectives and Agenda</a:t>
            </a:r>
          </a:p>
          <a:p>
            <a:pPr lvl="1">
              <a:lnSpc>
                <a:spcPct val="120000"/>
              </a:lnSpc>
            </a:pPr>
            <a:r>
              <a:rPr lang="en-US" sz="1400" dirty="0"/>
              <a:t>Target audience</a:t>
            </a:r>
          </a:p>
          <a:p>
            <a:pPr lvl="1">
              <a:lnSpc>
                <a:spcPct val="120000"/>
              </a:lnSpc>
            </a:pPr>
            <a:r>
              <a:rPr lang="en-US" sz="1400" dirty="0"/>
              <a:t>Outcomes and Results</a:t>
            </a:r>
          </a:p>
          <a:p>
            <a:pPr lvl="1">
              <a:lnSpc>
                <a:spcPct val="120000"/>
              </a:lnSpc>
            </a:pPr>
            <a:r>
              <a:rPr lang="en-US" sz="1400" dirty="0"/>
              <a:t>Number of people reached</a:t>
            </a:r>
          </a:p>
          <a:p>
            <a:pPr>
              <a:lnSpc>
                <a:spcPct val="120000"/>
              </a:lnSpc>
            </a:pPr>
            <a:r>
              <a:rPr lang="en-US" sz="1400" dirty="0"/>
              <a:t>To be attached (in all internal workshops and, if relevant/possible, also in external events):</a:t>
            </a:r>
          </a:p>
          <a:p>
            <a:pPr lvl="1">
              <a:lnSpc>
                <a:spcPct val="120000"/>
              </a:lnSpc>
            </a:pPr>
            <a:r>
              <a:rPr lang="en-US" sz="1400" dirty="0" err="1"/>
              <a:t>Programme</a:t>
            </a:r>
            <a:endParaRPr lang="en-US" sz="1400" dirty="0"/>
          </a:p>
          <a:p>
            <a:pPr lvl="1">
              <a:lnSpc>
                <a:spcPct val="120000"/>
              </a:lnSpc>
            </a:pPr>
            <a:r>
              <a:rPr lang="en-US" sz="1400" dirty="0"/>
              <a:t>List of participants (</a:t>
            </a:r>
            <a:r>
              <a:rPr lang="en-GB" sz="1400" dirty="0"/>
              <a:t>e-mail and/or phone number, job title, representing organization, country of residence</a:t>
            </a:r>
            <a:r>
              <a:rPr lang="en-US" sz="1400" dirty="0"/>
              <a:t>)</a:t>
            </a:r>
          </a:p>
          <a:p>
            <a:pPr lvl="1">
              <a:lnSpc>
                <a:spcPct val="120000"/>
              </a:lnSpc>
            </a:pPr>
            <a:r>
              <a:rPr lang="en-US" sz="1400" dirty="0"/>
              <a:t>Presentations</a:t>
            </a:r>
          </a:p>
          <a:p>
            <a:pPr lvl="1">
              <a:lnSpc>
                <a:spcPct val="120000"/>
              </a:lnSpc>
            </a:pPr>
            <a:r>
              <a:rPr lang="en-US" sz="1400" dirty="0"/>
              <a:t>Photographs and/or videos</a:t>
            </a:r>
          </a:p>
          <a:p>
            <a:pPr lvl="1">
              <a:lnSpc>
                <a:spcPct val="120000"/>
              </a:lnSpc>
            </a:pPr>
            <a:r>
              <a:rPr lang="en-US" sz="1400" dirty="0"/>
              <a:t>Other relevant documents and/or information. </a:t>
            </a:r>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8</a:t>
            </a:fld>
            <a:endParaRPr lang="en-US"/>
          </a:p>
        </p:txBody>
      </p:sp>
    </p:spTree>
    <p:extLst>
      <p:ext uri="{BB962C8B-B14F-4D97-AF65-F5344CB8AC3E}">
        <p14:creationId xmlns:p14="http://schemas.microsoft.com/office/powerpoint/2010/main" val="4028546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Management Tool</a:t>
            </a:r>
            <a:endParaRPr lang="en-US" dirty="0"/>
          </a:p>
        </p:txBody>
      </p:sp>
      <p:sp>
        <p:nvSpPr>
          <p:cNvPr id="3" name="Θέση περιεχομένου 2"/>
          <p:cNvSpPr>
            <a:spLocks noGrp="1"/>
          </p:cNvSpPr>
          <p:nvPr>
            <p:ph idx="1"/>
          </p:nvPr>
        </p:nvSpPr>
        <p:spPr>
          <a:xfrm>
            <a:off x="628650" y="1139437"/>
            <a:ext cx="7886700" cy="5124994"/>
          </a:xfrm>
        </p:spPr>
        <p:txBody>
          <a:bodyPr>
            <a:normAutofit fontScale="85000" lnSpcReduction="10000"/>
          </a:bodyPr>
          <a:lstStyle/>
          <a:p>
            <a:pPr>
              <a:lnSpc>
                <a:spcPct val="150000"/>
              </a:lnSpc>
            </a:pPr>
            <a:r>
              <a:rPr lang="en-GB" dirty="0"/>
              <a:t>Two online platforms used during the project for different purposes: 1) the </a:t>
            </a:r>
            <a:r>
              <a:rPr lang="en-GB" b="1" dirty="0"/>
              <a:t>Content Management System </a:t>
            </a:r>
            <a:r>
              <a:rPr lang="en-GB" dirty="0"/>
              <a:t>(CMS) and 2) the </a:t>
            </a:r>
            <a:r>
              <a:rPr lang="en-GB" b="1" dirty="0"/>
              <a:t>Learning Management System </a:t>
            </a:r>
            <a:r>
              <a:rPr lang="en-GB" dirty="0"/>
              <a:t>(LMS). </a:t>
            </a:r>
            <a:endParaRPr lang="en-US" dirty="0"/>
          </a:p>
          <a:p>
            <a:pPr>
              <a:lnSpc>
                <a:spcPct val="150000"/>
              </a:lnSpc>
            </a:pPr>
            <a:r>
              <a:rPr lang="en-GB" dirty="0"/>
              <a:t>The </a:t>
            </a:r>
            <a:r>
              <a:rPr lang="en-GB" b="1" dirty="0"/>
              <a:t>CMS</a:t>
            </a:r>
            <a:r>
              <a:rPr lang="en-GB" dirty="0"/>
              <a:t> will contain the updated partners’ contact list, a shared repository (private for the partners) of tasks, activities, and deliverables with their status and assignment to each partner, an active calendar view, and the option to download templates, guides, dissemination tools, etc. </a:t>
            </a:r>
          </a:p>
          <a:p>
            <a:pPr>
              <a:lnSpc>
                <a:spcPct val="150000"/>
              </a:lnSpc>
            </a:pPr>
            <a:r>
              <a:rPr lang="en-GB" dirty="0"/>
              <a:t>The </a:t>
            </a:r>
            <a:r>
              <a:rPr lang="en-GB" b="1" dirty="0"/>
              <a:t>LMS </a:t>
            </a:r>
            <a:r>
              <a:rPr lang="en-GB" dirty="0"/>
              <a:t>will be used to host the training material in all seven languages (English, Finnish, French, German, Italian, Dutch, Spanish) of the training courses. This platform will also contain the toolkit for monitoring and assessing the learners’ participation, performance, and satisfaction.</a:t>
            </a:r>
            <a:endParaRPr lang="en-US"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9</a:t>
            </a:fld>
            <a:endParaRPr lang="en-US"/>
          </a:p>
        </p:txBody>
      </p:sp>
    </p:spTree>
    <p:extLst>
      <p:ext uri="{BB962C8B-B14F-4D97-AF65-F5344CB8AC3E}">
        <p14:creationId xmlns:p14="http://schemas.microsoft.com/office/powerpoint/2010/main" val="2695171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CoLLaboratE-ThemeNew">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aboratE-ThemeNew" id="{AD441D31-B38D-4F89-B57E-CC0212D26925}" vid="{A4654D39-5463-4B11-90A2-3C333BBC587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3017</TotalTime>
  <Words>1049</Words>
  <Application>Microsoft Office PowerPoint</Application>
  <PresentationFormat>On-screen Show (4:3)</PresentationFormat>
  <Paragraphs>122</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CoLLaboratE-ThemeNew</vt:lpstr>
      <vt:lpstr>Deliverable 6.1 – Quality Plan</vt:lpstr>
      <vt:lpstr>Contents</vt:lpstr>
      <vt:lpstr>Purpose</vt:lpstr>
      <vt:lpstr>Audience</vt:lpstr>
      <vt:lpstr>Document Standards</vt:lpstr>
      <vt:lpstr>Deliverables’ Assessment</vt:lpstr>
      <vt:lpstr>Indicators’ Assessment</vt:lpstr>
      <vt:lpstr>Dissemination Events’ Assessment</vt:lpstr>
      <vt:lpstr>Management Tool</vt:lpstr>
      <vt:lpstr>Consortium Meetings</vt:lpstr>
      <vt:lpstr>Management Structure</vt:lpstr>
      <vt:lpstr>Risk Assessment Plan</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WP1 - Project Management</dc:title>
  <dc:creator>Fotis Dimeas</dc:creator>
  <cp:lastModifiedBy>ER</cp:lastModifiedBy>
  <cp:revision>90</cp:revision>
  <dcterms:created xsi:type="dcterms:W3CDTF">2018-10-15T13:11:22Z</dcterms:created>
  <dcterms:modified xsi:type="dcterms:W3CDTF">2020-05-26T17:21:07Z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